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wav" ContentType="audio/wav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0" r:id="rId1"/>
  </p:sldMasterIdLst>
  <p:notesMasterIdLst>
    <p:notesMasterId r:id="rId11"/>
  </p:notesMasterIdLst>
  <p:sldIdLst>
    <p:sldId id="280" r:id="rId2"/>
    <p:sldId id="282" r:id="rId3"/>
    <p:sldId id="283" r:id="rId4"/>
    <p:sldId id="266" r:id="rId5"/>
    <p:sldId id="273" r:id="rId6"/>
    <p:sldId id="259" r:id="rId7"/>
    <p:sldId id="272" r:id="rId8"/>
    <p:sldId id="281" r:id="rId9"/>
    <p:sldId id="28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34" autoAdjust="0"/>
    <p:restoredTop sz="94074" autoAdjust="0"/>
  </p:normalViewPr>
  <p:slideViewPr>
    <p:cSldViewPr>
      <p:cViewPr>
        <p:scale>
          <a:sx n="100" d="100"/>
          <a:sy n="100" d="100"/>
        </p:scale>
        <p:origin x="1304" y="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43946-E891-4B9A-A06F-4BCD37DAE155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22E9D-A862-49FA-9A18-90F9AC135C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A6EF9-D093-41CD-96BF-7D59C199B9A3}" type="datetimeFigureOut">
              <a:rPr lang="en-US" smtClean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A8ADA-6C61-49E6-A1DF-0242C43028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80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  <p:sldLayoutId id="2147484114" r:id="rId4"/>
    <p:sldLayoutId id="2147484115" r:id="rId5"/>
    <p:sldLayoutId id="2147484116" r:id="rId6"/>
    <p:sldLayoutId id="2147484117" r:id="rId7"/>
    <p:sldLayoutId id="2147484118" r:id="rId8"/>
    <p:sldLayoutId id="2147484119" r:id="rId9"/>
    <p:sldLayoutId id="2147484120" r:id="rId10"/>
    <p:sldLayoutId id="2147484121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8.jpeg"/><Relationship Id="rId5" Type="http://schemas.openxmlformats.org/officeDocument/2006/relationships/image" Target="../media/image9.gif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6" Type="http://schemas.openxmlformats.org/officeDocument/2006/relationships/image" Target="../media/image14.jpg"/><Relationship Id="rId7" Type="http://schemas.openxmlformats.org/officeDocument/2006/relationships/image" Target="../media/image15.jpg"/><Relationship Id="rId8" Type="http://schemas.openxmlformats.org/officeDocument/2006/relationships/image" Target="../media/image16.jpg"/><Relationship Id="rId9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jpg"/><Relationship Id="rId12" Type="http://schemas.openxmlformats.org/officeDocument/2006/relationships/image" Target="../media/image27.gif"/><Relationship Id="rId13" Type="http://schemas.openxmlformats.org/officeDocument/2006/relationships/image" Target="../media/image28.png"/><Relationship Id="rId14" Type="http://schemas.openxmlformats.org/officeDocument/2006/relationships/image" Target="../media/image29.png"/><Relationship Id="rId15" Type="http://schemas.openxmlformats.org/officeDocument/2006/relationships/image" Target="../media/image30.png"/><Relationship Id="rId16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4.jpe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jpeg"/><Relationship Id="rId7" Type="http://schemas.openxmlformats.org/officeDocument/2006/relationships/image" Target="../media/image22.png"/><Relationship Id="rId8" Type="http://schemas.openxmlformats.org/officeDocument/2006/relationships/image" Target="../media/image23.jpeg"/><Relationship Id="rId9" Type="http://schemas.openxmlformats.org/officeDocument/2006/relationships/image" Target="../media/image24.jpeg"/><Relationship Id="rId10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856" y="5081614"/>
            <a:ext cx="4504944" cy="9083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24200" y="5989918"/>
            <a:ext cx="42763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Headquarters 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5822 N Henkel Rd, Howard City, MI 49329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1"/>
            <a:ext cx="9601200" cy="42974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86100" y="1676400"/>
            <a:ext cx="57531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rial Black" pitchFamily="34" charset="0"/>
              </a:rPr>
              <a:t>Custom Wire and Cable </a:t>
            </a:r>
            <a:r>
              <a:rPr lang="en-US" sz="4400" smtClean="0">
                <a:solidFill>
                  <a:schemeClr val="bg1"/>
                </a:solidFill>
                <a:latin typeface="Arial Black" pitchFamily="34" charset="0"/>
              </a:rPr>
              <a:t>Harness Assemblies</a:t>
            </a:r>
            <a:endParaRPr lang="en-US" sz="4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9722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76200" y="0"/>
            <a:ext cx="2839840" cy="6934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990600"/>
            <a:ext cx="5486400" cy="2074414"/>
          </a:xfrm>
        </p:spPr>
        <p:txBody>
          <a:bodyPr>
            <a:spAutoFit/>
          </a:bodyPr>
          <a:lstStyle/>
          <a:p>
            <a:endParaRPr lang="en-US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989918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02658"/>
            <a:ext cx="2467444" cy="5117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76774"/>
            <a:ext cx="2066426" cy="20664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088" y="2895600"/>
            <a:ext cx="279275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 Headquarters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5822 N Henkel Rd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Howard City, MI 49329</a:t>
            </a:r>
          </a:p>
          <a:p>
            <a:endPara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Corporate Headquarters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450 N Old Woodward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Birmingham, MI 48009</a:t>
            </a:r>
          </a:p>
          <a:p>
            <a:endPara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800 245.3539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www.flexcable.com</a:t>
            </a:r>
            <a:endPara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944940"/>
            <a:ext cx="54864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over 55 years,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FLEX-CABLE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been supplying custom cable assemblies and automation to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welding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steel mill industries.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a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manufacturer and global supplier of cable products, bus bar technology, metal fabrication 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stampings. FLEX-CABLE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worldwide leader in engineering 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of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advanced products.</a:t>
            </a:r>
          </a:p>
          <a:p>
            <a:endParaRPr lang="en-US" sz="1600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6600" y="3527705"/>
            <a:ext cx="5486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55+ years, resistance welding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30+ years, custom cable assembly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18+ years, robot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DUNS# 55-7363905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ISO9000, ISO 13485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TS16949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certifications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Proven components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 plant support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Large project support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Made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USA, Hub Zone certified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22DC-211B-4120-B7D2-74B56CC995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936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76200" y="0"/>
            <a:ext cx="2839840" cy="6934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990600"/>
            <a:ext cx="5486400" cy="2074414"/>
          </a:xfrm>
        </p:spPr>
        <p:txBody>
          <a:bodyPr>
            <a:spAutoFit/>
          </a:bodyPr>
          <a:lstStyle/>
          <a:p>
            <a:endParaRPr lang="en-US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989918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02658"/>
            <a:ext cx="2467444" cy="5117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4520" y="9144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rial Black" pitchFamily="34" charset="0"/>
              </a:rPr>
              <a:t>Customer Philosophy </a:t>
            </a:r>
            <a:endParaRPr 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22DC-211B-4120-B7D2-74B56CC99589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217258"/>
            <a:ext cx="4876800" cy="47726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72200" y="1217258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Customer Service and Account Management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4791342"/>
            <a:ext cx="1746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Research &amp; Development and Application Engineering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5066588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Product Management and Quality Control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24200" y="1217258"/>
            <a:ext cx="1732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Customer Feedback and Retention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4381501" y="2623780"/>
            <a:ext cx="2438400" cy="2362202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6924260"/>
              </a:avLst>
            </a:prstTxWarp>
            <a:spAutoFit/>
          </a:bodyPr>
          <a:lstStyle/>
          <a:p>
            <a:pPr algn="ctr"/>
            <a:r>
              <a:rPr lang="en-US" sz="3200" b="1" dirty="0" smtClean="0"/>
              <a:t>Customer Experience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5223003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76200" y="0"/>
            <a:ext cx="2839840" cy="6934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3770" y="878964"/>
            <a:ext cx="5831630" cy="2115354"/>
          </a:xfrm>
        </p:spPr>
        <p:txBody>
          <a:bodyPr>
            <a:noAutofit/>
          </a:bodyPr>
          <a:lstStyle/>
          <a:p>
            <a:r>
              <a:rPr lang="en-US" sz="1800" b="1" cap="none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Flex-Cable works closely with you </a:t>
            </a: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from the </a:t>
            </a:r>
            <a:r>
              <a:rPr lang="en-US" sz="1800" b="1" cap="none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design phase through finished product.</a:t>
            </a:r>
            <a:br>
              <a:rPr lang="en-US" sz="1800" b="1" cap="none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800" b="1" cap="none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1800" b="1" cap="none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800" b="1" dirty="0">
                <a:latin typeface="Times New Roman" charset="0"/>
                <a:ea typeface="Times New Roman" charset="0"/>
                <a:cs typeface="Times New Roman" charset="0"/>
              </a:rPr>
              <a:t>Our experienced staff puts a wealth of industry knowledge into every wire and cable harness assembly solution</a:t>
            </a: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b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800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1800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Flex-Cable can help you produce or recreate a wire harness assembly to optimize productivity and boost efficiency. </a:t>
            </a:r>
            <a:b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800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1800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Prototype, production and rapid </a:t>
            </a:r>
            <a:r>
              <a:rPr lang="en-US" sz="1800" b="1" dirty="0">
                <a:latin typeface="Times New Roman" charset="0"/>
                <a:ea typeface="Times New Roman" charset="0"/>
                <a:cs typeface="Times New Roman" charset="0"/>
              </a:rPr>
              <a:t>d</a:t>
            </a: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evelopment services available.</a:t>
            </a:r>
            <a:endParaRPr lang="en-US" sz="18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3930" y="551646"/>
            <a:ext cx="21995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Exceptional Assembly and Design</a:t>
            </a:r>
            <a:endParaRPr lang="en-US" sz="28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11045"/>
          <a:stretch/>
        </p:blipFill>
        <p:spPr>
          <a:xfrm>
            <a:off x="3276600" y="3581400"/>
            <a:ext cx="5222030" cy="31129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76200" y="0"/>
            <a:ext cx="2839840" cy="6934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533400"/>
            <a:ext cx="2306440" cy="86836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Services and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Arial" charset="0"/>
                <a:ea typeface="Arial" charset="0"/>
                <a:cs typeface="Arial" charset="0"/>
              </a:rPr>
              <a:t> Capabilities</a:t>
            </a:r>
            <a:endParaRPr lang="en-US" sz="2800" b="1" dirty="0">
              <a:solidFill>
                <a:schemeClr val="bg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7737" y="413040"/>
            <a:ext cx="58088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Data transmission cables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Medical grade cables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Instrumentation cables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Custom overmolding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Ribbon cables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Wire leads and sets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Custom assembly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Braiding 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and Twisting 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Automated cut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strip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, and </a:t>
            </a: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terminating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equipment 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ensures precision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Crimp 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Force Monitoring, through the use of Crimp Force Analysis (CFA)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Creative engineering 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design services</a:t>
            </a:r>
            <a:endParaRPr lang="en-US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100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% </a:t>
            </a: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quality testing 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verification 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(Zero Defects)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After-market replacement design</a:t>
            </a:r>
            <a:endParaRPr lang="en-US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Prototype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production 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rapid development</a:t>
            </a: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pPr marL="1588" indent="-1588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3" descr="DCP027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2887" y="5029868"/>
            <a:ext cx="2709333" cy="1752600"/>
          </a:xfrm>
          <a:prstGeom prst="rect">
            <a:avLst/>
          </a:prstGeom>
        </p:spPr>
      </p:pic>
      <p:pic>
        <p:nvPicPr>
          <p:cNvPr id="7" name="Picture 6" descr="image00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586" y="5029868"/>
            <a:ext cx="2730011" cy="1752600"/>
          </a:xfrm>
          <a:prstGeom prst="rect">
            <a:avLst/>
          </a:prstGeom>
        </p:spPr>
      </p:pic>
      <p:pic>
        <p:nvPicPr>
          <p:cNvPr id="8" name="Picture 7" descr="DCP0273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2541" y="685800"/>
            <a:ext cx="2578100" cy="1761067"/>
          </a:xfrm>
          <a:prstGeom prst="rect">
            <a:avLst/>
          </a:prstGeom>
        </p:spPr>
      </p:pic>
    </p:spTree>
  </p:cSld>
  <p:clrMapOvr>
    <a:masterClrMapping/>
  </p:clrMapOvr>
  <p:transition>
    <p:fade thruBlk="1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Rectangle 277"/>
          <p:cNvSpPr/>
          <p:nvPr/>
        </p:nvSpPr>
        <p:spPr>
          <a:xfrm>
            <a:off x="-76200" y="0"/>
            <a:ext cx="2839840" cy="6934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27731"/>
            <a:ext cx="2230240" cy="11430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  Quality Inspection</a:t>
            </a:r>
            <a:endParaRPr lang="en-US" sz="28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05204" y="300880"/>
            <a:ext cx="5879825" cy="57766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i="1" dirty="0" smtClean="0">
                <a:latin typeface="Times New Roman" charset="0"/>
                <a:ea typeface="Times New Roman" charset="0"/>
                <a:cs typeface="Times New Roman" charset="0"/>
              </a:rPr>
              <a:t>   All manufactured cable assemblies and wiring harnesses are 100% tested to your specifications. </a:t>
            </a:r>
            <a:r>
              <a:rPr lang="en-US" sz="2600" b="1" i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2600" b="1" i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   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Electronic programmable testing 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Visual inspection documented 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Quality procedures date code 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Lot number protection 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Certificate of compliance 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Incoming parts verification and inspection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Process metrics inspection monitoring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Wire termination pull force verification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CQM statistical 				    measurements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Crimp force					    measurements</a:t>
            </a:r>
          </a:p>
          <a:p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Crimp height 				    measurements</a:t>
            </a:r>
          </a:p>
          <a:p>
            <a:pPr>
              <a:buNone/>
            </a:pPr>
            <a:endParaRPr lang="en-US" sz="26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5105400" y="4038600"/>
            <a:ext cx="3840011" cy="2514600"/>
            <a:chOff x="2010586" y="1847850"/>
            <a:chExt cx="4529120" cy="3162318"/>
          </a:xfrm>
        </p:grpSpPr>
        <p:sp>
          <p:nvSpPr>
            <p:cNvPr id="6" name="Rectangle 5"/>
            <p:cNvSpPr>
              <a:spLocks noChangeAspect="1" noChangeArrowheads="1"/>
            </p:cNvSpPr>
            <p:nvPr/>
          </p:nvSpPr>
          <p:spPr bwMode="auto">
            <a:xfrm>
              <a:off x="2051843" y="1847850"/>
              <a:ext cx="4487863" cy="3157538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grpSp>
          <p:nvGrpSpPr>
            <p:cNvPr id="7" name="Group 6"/>
            <p:cNvGrpSpPr>
              <a:grpSpLocks noChangeAspect="1"/>
            </p:cNvGrpSpPr>
            <p:nvPr/>
          </p:nvGrpSpPr>
          <p:grpSpPr bwMode="auto">
            <a:xfrm>
              <a:off x="2010586" y="1847860"/>
              <a:ext cx="4495814" cy="3162308"/>
              <a:chOff x="3216" y="2016"/>
              <a:chExt cx="2452" cy="1725"/>
            </a:xfrm>
          </p:grpSpPr>
          <p:sp>
            <p:nvSpPr>
              <p:cNvPr id="78" name="Rectangle 77"/>
              <p:cNvSpPr>
                <a:spLocks noChangeAspect="1" noChangeArrowheads="1"/>
              </p:cNvSpPr>
              <p:nvPr/>
            </p:nvSpPr>
            <p:spPr bwMode="auto">
              <a:xfrm>
                <a:off x="3216" y="2016"/>
                <a:ext cx="116" cy="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79" name="Rectangle 78"/>
              <p:cNvSpPr>
                <a:spLocks noChangeAspect="1" noChangeArrowheads="1"/>
              </p:cNvSpPr>
              <p:nvPr/>
            </p:nvSpPr>
            <p:spPr bwMode="auto">
              <a:xfrm>
                <a:off x="3216" y="2016"/>
                <a:ext cx="77" cy="1725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0" name="Rectangle 79"/>
              <p:cNvSpPr>
                <a:spLocks noChangeAspect="1" noChangeArrowheads="1"/>
              </p:cNvSpPr>
              <p:nvPr/>
            </p:nvSpPr>
            <p:spPr bwMode="auto">
              <a:xfrm>
                <a:off x="3293" y="2016"/>
                <a:ext cx="77" cy="1725"/>
              </a:xfrm>
              <a:prstGeom prst="rect">
                <a:avLst/>
              </a:prstGeom>
              <a:solidFill>
                <a:srgbClr val="0000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1" name="Rectangle 80"/>
              <p:cNvSpPr>
                <a:spLocks noChangeAspect="1" noChangeArrowheads="1"/>
              </p:cNvSpPr>
              <p:nvPr/>
            </p:nvSpPr>
            <p:spPr bwMode="auto">
              <a:xfrm>
                <a:off x="3370" y="2016"/>
                <a:ext cx="77" cy="1725"/>
              </a:xfrm>
              <a:prstGeom prst="rect">
                <a:avLst/>
              </a:prstGeom>
              <a:solidFill>
                <a:srgbClr val="0000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2" name="Rectangle 81"/>
              <p:cNvSpPr>
                <a:spLocks noChangeAspect="1" noChangeArrowheads="1"/>
              </p:cNvSpPr>
              <p:nvPr/>
            </p:nvSpPr>
            <p:spPr bwMode="auto">
              <a:xfrm>
                <a:off x="3447" y="2016"/>
                <a:ext cx="77" cy="1725"/>
              </a:xfrm>
              <a:prstGeom prst="rect">
                <a:avLst/>
              </a:prstGeom>
              <a:solidFill>
                <a:srgbClr val="0000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3" name="Rectangle 82"/>
              <p:cNvSpPr>
                <a:spLocks noChangeAspect="1" noChangeArrowheads="1"/>
              </p:cNvSpPr>
              <p:nvPr/>
            </p:nvSpPr>
            <p:spPr bwMode="auto">
              <a:xfrm>
                <a:off x="3524" y="2016"/>
                <a:ext cx="78" cy="1725"/>
              </a:xfrm>
              <a:prstGeom prst="rect">
                <a:avLst/>
              </a:prstGeom>
              <a:solidFill>
                <a:srgbClr val="00005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4" name="Rectangle 83"/>
              <p:cNvSpPr>
                <a:spLocks noChangeAspect="1" noChangeArrowheads="1"/>
              </p:cNvSpPr>
              <p:nvPr/>
            </p:nvSpPr>
            <p:spPr bwMode="auto">
              <a:xfrm>
                <a:off x="3602" y="2016"/>
                <a:ext cx="77" cy="1725"/>
              </a:xfrm>
              <a:prstGeom prst="rect">
                <a:avLst/>
              </a:prstGeom>
              <a:solidFill>
                <a:srgbClr val="00005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5" name="Rectangle 84"/>
              <p:cNvSpPr>
                <a:spLocks noChangeAspect="1" noChangeArrowheads="1"/>
              </p:cNvSpPr>
              <p:nvPr/>
            </p:nvSpPr>
            <p:spPr bwMode="auto">
              <a:xfrm>
                <a:off x="3679" y="2016"/>
                <a:ext cx="77" cy="1725"/>
              </a:xfrm>
              <a:prstGeom prst="rect">
                <a:avLst/>
              </a:prstGeom>
              <a:solidFill>
                <a:srgbClr val="00004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6" name="Rectangle 85"/>
              <p:cNvSpPr>
                <a:spLocks noChangeAspect="1" noChangeArrowheads="1"/>
              </p:cNvSpPr>
              <p:nvPr/>
            </p:nvSpPr>
            <p:spPr bwMode="auto">
              <a:xfrm>
                <a:off x="3756" y="2016"/>
                <a:ext cx="77" cy="1725"/>
              </a:xfrm>
              <a:prstGeom prst="rect">
                <a:avLst/>
              </a:prstGeom>
              <a:solidFill>
                <a:srgbClr val="00004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7" name="Rectangle 86"/>
              <p:cNvSpPr>
                <a:spLocks noChangeAspect="1" noChangeArrowheads="1"/>
              </p:cNvSpPr>
              <p:nvPr/>
            </p:nvSpPr>
            <p:spPr bwMode="auto">
              <a:xfrm>
                <a:off x="3833" y="2016"/>
                <a:ext cx="77" cy="1725"/>
              </a:xfrm>
              <a:prstGeom prst="rect">
                <a:avLst/>
              </a:prstGeom>
              <a:solidFill>
                <a:srgbClr val="00003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8" name="Rectangle 87"/>
              <p:cNvSpPr>
                <a:spLocks noChangeAspect="1" noChangeArrowheads="1"/>
              </p:cNvSpPr>
              <p:nvPr/>
            </p:nvSpPr>
            <p:spPr bwMode="auto">
              <a:xfrm>
                <a:off x="3910" y="2016"/>
                <a:ext cx="76" cy="1725"/>
              </a:xfrm>
              <a:prstGeom prst="rect">
                <a:avLst/>
              </a:prstGeom>
              <a:solidFill>
                <a:srgbClr val="00003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9" name="Rectangle 88"/>
              <p:cNvSpPr>
                <a:spLocks noChangeAspect="1" noChangeArrowheads="1"/>
              </p:cNvSpPr>
              <p:nvPr/>
            </p:nvSpPr>
            <p:spPr bwMode="auto">
              <a:xfrm>
                <a:off x="3986" y="2016"/>
                <a:ext cx="76" cy="1725"/>
              </a:xfrm>
              <a:prstGeom prst="rect">
                <a:avLst/>
              </a:prstGeom>
              <a:solidFill>
                <a:srgbClr val="0000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0" name="Rectangle 89"/>
              <p:cNvSpPr>
                <a:spLocks noChangeAspect="1" noChangeArrowheads="1"/>
              </p:cNvSpPr>
              <p:nvPr/>
            </p:nvSpPr>
            <p:spPr bwMode="auto">
              <a:xfrm>
                <a:off x="4062" y="2016"/>
                <a:ext cx="76" cy="1725"/>
              </a:xfrm>
              <a:prstGeom prst="rect">
                <a:avLst/>
              </a:prstGeom>
              <a:solidFill>
                <a:srgbClr val="00002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1" name="Rectangle 90"/>
              <p:cNvSpPr>
                <a:spLocks noChangeAspect="1" noChangeArrowheads="1"/>
              </p:cNvSpPr>
              <p:nvPr/>
            </p:nvSpPr>
            <p:spPr bwMode="auto">
              <a:xfrm>
                <a:off x="4138" y="2016"/>
                <a:ext cx="76" cy="1725"/>
              </a:xfrm>
              <a:prstGeom prst="rect">
                <a:avLst/>
              </a:prstGeom>
              <a:solidFill>
                <a:srgbClr val="00001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2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4214" y="2016"/>
                <a:ext cx="75" cy="1725"/>
              </a:xfrm>
              <a:prstGeom prst="rect">
                <a:avLst/>
              </a:prstGeom>
              <a:solidFill>
                <a:srgbClr val="00001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3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4289" y="2016"/>
                <a:ext cx="76" cy="1725"/>
              </a:xfrm>
              <a:prstGeom prst="rect">
                <a:avLst/>
              </a:prstGeom>
              <a:solidFill>
                <a:srgbClr val="0000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4" name="Rectangle 93"/>
              <p:cNvSpPr>
                <a:spLocks noChangeAspect="1" noChangeArrowheads="1"/>
              </p:cNvSpPr>
              <p:nvPr/>
            </p:nvSpPr>
            <p:spPr bwMode="auto">
              <a:xfrm>
                <a:off x="4365" y="2016"/>
                <a:ext cx="76" cy="17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5" name="Rectangle 94"/>
              <p:cNvSpPr>
                <a:spLocks noChangeAspect="1" noChangeArrowheads="1"/>
              </p:cNvSpPr>
              <p:nvPr/>
            </p:nvSpPr>
            <p:spPr bwMode="auto">
              <a:xfrm>
                <a:off x="4441" y="2016"/>
                <a:ext cx="77" cy="17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6" name="Rectangle 95"/>
              <p:cNvSpPr>
                <a:spLocks noChangeAspect="1" noChangeArrowheads="1"/>
              </p:cNvSpPr>
              <p:nvPr/>
            </p:nvSpPr>
            <p:spPr bwMode="auto">
              <a:xfrm>
                <a:off x="4518" y="2016"/>
                <a:ext cx="77" cy="1725"/>
              </a:xfrm>
              <a:prstGeom prst="rect">
                <a:avLst/>
              </a:prstGeom>
              <a:solidFill>
                <a:srgbClr val="00000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7" name="Rectangle 96"/>
              <p:cNvSpPr>
                <a:spLocks noChangeAspect="1" noChangeArrowheads="1"/>
              </p:cNvSpPr>
              <p:nvPr/>
            </p:nvSpPr>
            <p:spPr bwMode="auto">
              <a:xfrm>
                <a:off x="4595" y="2016"/>
                <a:ext cx="78" cy="1725"/>
              </a:xfrm>
              <a:prstGeom prst="rect">
                <a:avLst/>
              </a:prstGeom>
              <a:solidFill>
                <a:srgbClr val="00001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8" name="Rectangle 97"/>
              <p:cNvSpPr>
                <a:spLocks noChangeAspect="1" noChangeArrowheads="1"/>
              </p:cNvSpPr>
              <p:nvPr/>
            </p:nvSpPr>
            <p:spPr bwMode="auto">
              <a:xfrm>
                <a:off x="4673" y="2016"/>
                <a:ext cx="77" cy="1725"/>
              </a:xfrm>
              <a:prstGeom prst="rect">
                <a:avLst/>
              </a:prstGeom>
              <a:solidFill>
                <a:srgbClr val="00001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99" name="Rectangle 98"/>
              <p:cNvSpPr>
                <a:spLocks noChangeAspect="1" noChangeArrowheads="1"/>
              </p:cNvSpPr>
              <p:nvPr/>
            </p:nvSpPr>
            <p:spPr bwMode="auto">
              <a:xfrm>
                <a:off x="4750" y="2016"/>
                <a:ext cx="77" cy="1725"/>
              </a:xfrm>
              <a:prstGeom prst="rect">
                <a:avLst/>
              </a:prstGeom>
              <a:solidFill>
                <a:srgbClr val="0000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0" name="Rectangle 99"/>
              <p:cNvSpPr>
                <a:spLocks noChangeAspect="1" noChangeArrowheads="1"/>
              </p:cNvSpPr>
              <p:nvPr/>
            </p:nvSpPr>
            <p:spPr bwMode="auto">
              <a:xfrm>
                <a:off x="4827" y="2016"/>
                <a:ext cx="77" cy="1725"/>
              </a:xfrm>
              <a:prstGeom prst="rect">
                <a:avLst/>
              </a:prstGeom>
              <a:solidFill>
                <a:srgbClr val="00002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1" name="Rectangle 100"/>
              <p:cNvSpPr>
                <a:spLocks noChangeAspect="1" noChangeArrowheads="1"/>
              </p:cNvSpPr>
              <p:nvPr/>
            </p:nvSpPr>
            <p:spPr bwMode="auto">
              <a:xfrm>
                <a:off x="4904" y="2016"/>
                <a:ext cx="77" cy="1725"/>
              </a:xfrm>
              <a:prstGeom prst="rect">
                <a:avLst/>
              </a:prstGeom>
              <a:solidFill>
                <a:srgbClr val="0000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2" name="Rectangle 101"/>
              <p:cNvSpPr>
                <a:spLocks noChangeAspect="1" noChangeArrowheads="1"/>
              </p:cNvSpPr>
              <p:nvPr/>
            </p:nvSpPr>
            <p:spPr bwMode="auto">
              <a:xfrm>
                <a:off x="4981" y="2016"/>
                <a:ext cx="77" cy="1725"/>
              </a:xfrm>
              <a:prstGeom prst="rect">
                <a:avLst/>
              </a:prstGeom>
              <a:solidFill>
                <a:srgbClr val="0000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3" name="Rectangle 102"/>
              <p:cNvSpPr>
                <a:spLocks noChangeAspect="1" noChangeArrowheads="1"/>
              </p:cNvSpPr>
              <p:nvPr/>
            </p:nvSpPr>
            <p:spPr bwMode="auto">
              <a:xfrm>
                <a:off x="5058" y="2016"/>
                <a:ext cx="77" cy="1725"/>
              </a:xfrm>
              <a:prstGeom prst="rect">
                <a:avLst/>
              </a:prstGeom>
              <a:solidFill>
                <a:srgbClr val="0000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4" name="Rectangle 103"/>
              <p:cNvSpPr>
                <a:spLocks noChangeAspect="1" noChangeArrowheads="1"/>
              </p:cNvSpPr>
              <p:nvPr/>
            </p:nvSpPr>
            <p:spPr bwMode="auto">
              <a:xfrm>
                <a:off x="5135" y="2016"/>
                <a:ext cx="77" cy="1725"/>
              </a:xfrm>
              <a:prstGeom prst="rect">
                <a:avLst/>
              </a:prstGeom>
              <a:solidFill>
                <a:srgbClr val="000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5" name="Rectangle 104"/>
              <p:cNvSpPr>
                <a:spLocks noChangeAspect="1" noChangeArrowheads="1"/>
              </p:cNvSpPr>
              <p:nvPr/>
            </p:nvSpPr>
            <p:spPr bwMode="auto">
              <a:xfrm>
                <a:off x="5212" y="2016"/>
                <a:ext cx="76" cy="1725"/>
              </a:xfrm>
              <a:prstGeom prst="rect">
                <a:avLst/>
              </a:prstGeom>
              <a:solidFill>
                <a:srgbClr val="00005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6" name="Rectangle 105"/>
              <p:cNvSpPr>
                <a:spLocks noChangeAspect="1" noChangeArrowheads="1"/>
              </p:cNvSpPr>
              <p:nvPr/>
            </p:nvSpPr>
            <p:spPr bwMode="auto">
              <a:xfrm>
                <a:off x="5288" y="2016"/>
                <a:ext cx="76" cy="1725"/>
              </a:xfrm>
              <a:prstGeom prst="rect">
                <a:avLst/>
              </a:prstGeom>
              <a:solidFill>
                <a:srgbClr val="000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7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5364" y="2016"/>
                <a:ext cx="76" cy="1725"/>
              </a:xfrm>
              <a:prstGeom prst="rect">
                <a:avLst/>
              </a:prstGeom>
              <a:solidFill>
                <a:srgbClr val="0000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8" name="Rectangle 107"/>
              <p:cNvSpPr>
                <a:spLocks noChangeAspect="1" noChangeArrowheads="1"/>
              </p:cNvSpPr>
              <p:nvPr/>
            </p:nvSpPr>
            <p:spPr bwMode="auto">
              <a:xfrm>
                <a:off x="5440" y="2016"/>
                <a:ext cx="76" cy="1725"/>
              </a:xfrm>
              <a:prstGeom prst="rect">
                <a:avLst/>
              </a:prstGeom>
              <a:solidFill>
                <a:srgbClr val="0000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09" name="Rectangle 108"/>
              <p:cNvSpPr>
                <a:spLocks noChangeAspect="1" noChangeArrowheads="1"/>
              </p:cNvSpPr>
              <p:nvPr/>
            </p:nvSpPr>
            <p:spPr bwMode="auto">
              <a:xfrm>
                <a:off x="5516" y="2016"/>
                <a:ext cx="76" cy="1725"/>
              </a:xfrm>
              <a:prstGeom prst="rect">
                <a:avLst/>
              </a:prstGeom>
              <a:solidFill>
                <a:srgbClr val="000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0" name="Rectangle 109"/>
              <p:cNvSpPr>
                <a:spLocks noChangeAspect="1" noChangeArrowheads="1"/>
              </p:cNvSpPr>
              <p:nvPr/>
            </p:nvSpPr>
            <p:spPr bwMode="auto">
              <a:xfrm>
                <a:off x="5592" y="2016"/>
                <a:ext cx="76" cy="1725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1" name="Rectangle 110"/>
              <p:cNvSpPr>
                <a:spLocks noChangeAspect="1" noChangeArrowheads="1"/>
              </p:cNvSpPr>
              <p:nvPr/>
            </p:nvSpPr>
            <p:spPr bwMode="auto">
              <a:xfrm>
                <a:off x="3216" y="2016"/>
                <a:ext cx="2452" cy="1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2" name="Rectangle 111"/>
              <p:cNvSpPr>
                <a:spLocks noChangeAspect="1" noChangeArrowheads="1"/>
              </p:cNvSpPr>
              <p:nvPr/>
            </p:nvSpPr>
            <p:spPr bwMode="auto">
              <a:xfrm>
                <a:off x="3515" y="2241"/>
                <a:ext cx="2043" cy="1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3" name="Line 41"/>
              <p:cNvSpPr>
                <a:spLocks noChangeAspect="1" noChangeShapeType="1"/>
              </p:cNvSpPr>
              <p:nvPr/>
            </p:nvSpPr>
            <p:spPr bwMode="auto">
              <a:xfrm>
                <a:off x="3515" y="2241"/>
                <a:ext cx="1" cy="1209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4" name="Line 42"/>
              <p:cNvSpPr>
                <a:spLocks noChangeAspect="1" noChangeShapeType="1"/>
              </p:cNvSpPr>
              <p:nvPr/>
            </p:nvSpPr>
            <p:spPr bwMode="auto">
              <a:xfrm>
                <a:off x="3515" y="3450"/>
                <a:ext cx="2040" cy="1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5" name="Line 43"/>
              <p:cNvSpPr>
                <a:spLocks noChangeAspect="1" noChangeShapeType="1"/>
              </p:cNvSpPr>
              <p:nvPr/>
            </p:nvSpPr>
            <p:spPr bwMode="auto">
              <a:xfrm flipV="1">
                <a:off x="5555" y="2241"/>
                <a:ext cx="1" cy="1209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6" name="Line 44"/>
              <p:cNvSpPr>
                <a:spLocks noChangeAspect="1" noChangeShapeType="1"/>
              </p:cNvSpPr>
              <p:nvPr/>
            </p:nvSpPr>
            <p:spPr bwMode="auto">
              <a:xfrm flipH="1">
                <a:off x="3515" y="2241"/>
                <a:ext cx="2040" cy="1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7" name="Line 45"/>
              <p:cNvSpPr>
                <a:spLocks noChangeAspect="1" noChangeShapeType="1"/>
              </p:cNvSpPr>
              <p:nvPr/>
            </p:nvSpPr>
            <p:spPr bwMode="auto">
              <a:xfrm>
                <a:off x="3496" y="3450"/>
                <a:ext cx="37" cy="1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8" name="Rectangle 117"/>
              <p:cNvSpPr>
                <a:spLocks noChangeAspect="1" noChangeArrowheads="1"/>
              </p:cNvSpPr>
              <p:nvPr/>
            </p:nvSpPr>
            <p:spPr bwMode="auto">
              <a:xfrm>
                <a:off x="3266" y="3416"/>
                <a:ext cx="9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200 </a:t>
                </a:r>
                <a:endParaRPr lang="en-US"/>
              </a:p>
            </p:txBody>
          </p:sp>
          <p:sp>
            <p:nvSpPr>
              <p:cNvPr id="119" name="Line 47"/>
              <p:cNvSpPr>
                <a:spLocks noChangeAspect="1" noChangeShapeType="1"/>
              </p:cNvSpPr>
              <p:nvPr/>
            </p:nvSpPr>
            <p:spPr bwMode="auto">
              <a:xfrm>
                <a:off x="3506" y="3299"/>
                <a:ext cx="17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0" name="Line 48"/>
              <p:cNvSpPr>
                <a:spLocks noChangeAspect="1" noChangeShapeType="1"/>
              </p:cNvSpPr>
              <p:nvPr/>
            </p:nvSpPr>
            <p:spPr bwMode="auto">
              <a:xfrm>
                <a:off x="3515" y="3299"/>
                <a:ext cx="2040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1" name="Line 49"/>
              <p:cNvSpPr>
                <a:spLocks noChangeAspect="1" noChangeShapeType="1"/>
              </p:cNvSpPr>
              <p:nvPr/>
            </p:nvSpPr>
            <p:spPr bwMode="auto">
              <a:xfrm>
                <a:off x="3496" y="3147"/>
                <a:ext cx="37" cy="1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2" name="Line 50"/>
              <p:cNvSpPr>
                <a:spLocks noChangeAspect="1" noChangeShapeType="1"/>
              </p:cNvSpPr>
              <p:nvPr/>
            </p:nvSpPr>
            <p:spPr bwMode="auto">
              <a:xfrm>
                <a:off x="3515" y="3147"/>
                <a:ext cx="2040" cy="1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3" name="Rectangle 122"/>
              <p:cNvSpPr>
                <a:spLocks noChangeAspect="1" noChangeArrowheads="1"/>
              </p:cNvSpPr>
              <p:nvPr/>
            </p:nvSpPr>
            <p:spPr bwMode="auto">
              <a:xfrm>
                <a:off x="3266" y="3114"/>
                <a:ext cx="9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400 </a:t>
                </a:r>
                <a:endParaRPr lang="en-US"/>
              </a:p>
            </p:txBody>
          </p:sp>
          <p:sp>
            <p:nvSpPr>
              <p:cNvPr id="124" name="Line 52"/>
              <p:cNvSpPr>
                <a:spLocks noChangeAspect="1" noChangeShapeType="1"/>
              </p:cNvSpPr>
              <p:nvPr/>
            </p:nvSpPr>
            <p:spPr bwMode="auto">
              <a:xfrm>
                <a:off x="3506" y="2997"/>
                <a:ext cx="17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5" name="Line 53"/>
              <p:cNvSpPr>
                <a:spLocks noChangeAspect="1" noChangeShapeType="1"/>
              </p:cNvSpPr>
              <p:nvPr/>
            </p:nvSpPr>
            <p:spPr bwMode="auto">
              <a:xfrm>
                <a:off x="3515" y="2997"/>
                <a:ext cx="2040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6" name="Line 54"/>
              <p:cNvSpPr>
                <a:spLocks noChangeAspect="1" noChangeShapeType="1"/>
              </p:cNvSpPr>
              <p:nvPr/>
            </p:nvSpPr>
            <p:spPr bwMode="auto">
              <a:xfrm>
                <a:off x="3496" y="2845"/>
                <a:ext cx="37" cy="1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7" name="Line 55"/>
              <p:cNvSpPr>
                <a:spLocks noChangeAspect="1" noChangeShapeType="1"/>
              </p:cNvSpPr>
              <p:nvPr/>
            </p:nvSpPr>
            <p:spPr bwMode="auto">
              <a:xfrm>
                <a:off x="3515" y="2845"/>
                <a:ext cx="2040" cy="1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8" name="Rectangle 127"/>
              <p:cNvSpPr>
                <a:spLocks noChangeAspect="1" noChangeArrowheads="1"/>
              </p:cNvSpPr>
              <p:nvPr/>
            </p:nvSpPr>
            <p:spPr bwMode="auto">
              <a:xfrm>
                <a:off x="3266" y="2812"/>
                <a:ext cx="9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600 </a:t>
                </a:r>
                <a:endParaRPr lang="en-US"/>
              </a:p>
            </p:txBody>
          </p:sp>
          <p:sp>
            <p:nvSpPr>
              <p:cNvPr id="129" name="Line 57"/>
              <p:cNvSpPr>
                <a:spLocks noChangeAspect="1" noChangeShapeType="1"/>
              </p:cNvSpPr>
              <p:nvPr/>
            </p:nvSpPr>
            <p:spPr bwMode="auto">
              <a:xfrm>
                <a:off x="3506" y="2694"/>
                <a:ext cx="17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0" name="Line 58"/>
              <p:cNvSpPr>
                <a:spLocks noChangeAspect="1" noChangeShapeType="1"/>
              </p:cNvSpPr>
              <p:nvPr/>
            </p:nvSpPr>
            <p:spPr bwMode="auto">
              <a:xfrm>
                <a:off x="3515" y="2694"/>
                <a:ext cx="2040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1" name="Line 59"/>
              <p:cNvSpPr>
                <a:spLocks noChangeAspect="1" noChangeShapeType="1"/>
              </p:cNvSpPr>
              <p:nvPr/>
            </p:nvSpPr>
            <p:spPr bwMode="auto">
              <a:xfrm>
                <a:off x="3496" y="2543"/>
                <a:ext cx="37" cy="1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2" name="Line 60"/>
              <p:cNvSpPr>
                <a:spLocks noChangeAspect="1" noChangeShapeType="1"/>
              </p:cNvSpPr>
              <p:nvPr/>
            </p:nvSpPr>
            <p:spPr bwMode="auto">
              <a:xfrm>
                <a:off x="3515" y="2543"/>
                <a:ext cx="2040" cy="1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3" name="Rectangle 132"/>
              <p:cNvSpPr>
                <a:spLocks noChangeAspect="1" noChangeArrowheads="1"/>
              </p:cNvSpPr>
              <p:nvPr/>
            </p:nvSpPr>
            <p:spPr bwMode="auto">
              <a:xfrm>
                <a:off x="3266" y="2509"/>
                <a:ext cx="9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800 </a:t>
                </a:r>
                <a:endParaRPr lang="en-US"/>
              </a:p>
            </p:txBody>
          </p:sp>
          <p:sp>
            <p:nvSpPr>
              <p:cNvPr id="134" name="Line 62"/>
              <p:cNvSpPr>
                <a:spLocks noChangeAspect="1" noChangeShapeType="1"/>
              </p:cNvSpPr>
              <p:nvPr/>
            </p:nvSpPr>
            <p:spPr bwMode="auto">
              <a:xfrm>
                <a:off x="3506" y="2392"/>
                <a:ext cx="17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5" name="Line 63"/>
              <p:cNvSpPr>
                <a:spLocks noChangeAspect="1" noChangeShapeType="1"/>
              </p:cNvSpPr>
              <p:nvPr/>
            </p:nvSpPr>
            <p:spPr bwMode="auto">
              <a:xfrm>
                <a:off x="3515" y="2392"/>
                <a:ext cx="2040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6" name="Line 64"/>
              <p:cNvSpPr>
                <a:spLocks noChangeAspect="1" noChangeShapeType="1"/>
              </p:cNvSpPr>
              <p:nvPr/>
            </p:nvSpPr>
            <p:spPr bwMode="auto">
              <a:xfrm>
                <a:off x="3496" y="2241"/>
                <a:ext cx="37" cy="1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7" name="Rectangle 136"/>
              <p:cNvSpPr>
                <a:spLocks noChangeAspect="1" noChangeArrowheads="1"/>
              </p:cNvSpPr>
              <p:nvPr/>
            </p:nvSpPr>
            <p:spPr bwMode="auto">
              <a:xfrm>
                <a:off x="3216" y="2207"/>
                <a:ext cx="12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1000 </a:t>
                </a:r>
                <a:endParaRPr lang="en-US"/>
              </a:p>
            </p:txBody>
          </p:sp>
          <p:sp>
            <p:nvSpPr>
              <p:cNvPr id="138" name="Rectangle 137"/>
              <p:cNvSpPr>
                <a:spLocks noChangeAspect="1" noChangeArrowheads="1"/>
              </p:cNvSpPr>
              <p:nvPr/>
            </p:nvSpPr>
            <p:spPr bwMode="auto">
              <a:xfrm rot="16200000">
                <a:off x="3217" y="2829"/>
                <a:ext cx="169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FORCE</a:t>
                </a:r>
                <a:endParaRPr lang="en-US"/>
              </a:p>
            </p:txBody>
          </p:sp>
          <p:sp>
            <p:nvSpPr>
              <p:cNvPr id="139" name="Line 67"/>
              <p:cNvSpPr>
                <a:spLocks noChangeAspect="1" noChangeShapeType="1"/>
              </p:cNvSpPr>
              <p:nvPr/>
            </p:nvSpPr>
            <p:spPr bwMode="auto">
              <a:xfrm flipV="1">
                <a:off x="5555" y="3450"/>
                <a:ext cx="1" cy="1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0" name="Rectangle 139"/>
              <p:cNvSpPr>
                <a:spLocks noChangeAspect="1" noChangeArrowheads="1"/>
              </p:cNvSpPr>
              <p:nvPr/>
            </p:nvSpPr>
            <p:spPr bwMode="auto">
              <a:xfrm>
                <a:off x="5446" y="3503"/>
                <a:ext cx="9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500 </a:t>
                </a:r>
                <a:endParaRPr lang="en-US"/>
              </a:p>
            </p:txBody>
          </p:sp>
          <p:sp>
            <p:nvSpPr>
              <p:cNvPr id="141" name="Line 69"/>
              <p:cNvSpPr>
                <a:spLocks noChangeAspect="1" noChangeShapeType="1"/>
              </p:cNvSpPr>
              <p:nvPr/>
            </p:nvSpPr>
            <p:spPr bwMode="auto">
              <a:xfrm flipV="1">
                <a:off x="5409" y="3450"/>
                <a:ext cx="1" cy="12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2" name="Line 70"/>
              <p:cNvSpPr>
                <a:spLocks noChangeAspect="1" noChangeShapeType="1"/>
              </p:cNvSpPr>
              <p:nvPr/>
            </p:nvSpPr>
            <p:spPr bwMode="auto">
              <a:xfrm flipV="1">
                <a:off x="5409" y="2241"/>
                <a:ext cx="1" cy="1209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3" name="Line 71"/>
              <p:cNvSpPr>
                <a:spLocks noChangeAspect="1" noChangeShapeType="1"/>
              </p:cNvSpPr>
              <p:nvPr/>
            </p:nvSpPr>
            <p:spPr bwMode="auto">
              <a:xfrm flipV="1">
                <a:off x="5264" y="3450"/>
                <a:ext cx="1" cy="1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4" name="Line 72"/>
              <p:cNvSpPr>
                <a:spLocks noChangeAspect="1" noChangeShapeType="1"/>
              </p:cNvSpPr>
              <p:nvPr/>
            </p:nvSpPr>
            <p:spPr bwMode="auto">
              <a:xfrm flipV="1">
                <a:off x="5264" y="2241"/>
                <a:ext cx="1" cy="120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5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5130" y="3503"/>
                <a:ext cx="12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>
                    <a:solidFill>
                      <a:srgbClr val="00FFFF"/>
                    </a:solidFill>
                    <a:latin typeface="Arial" charset="0"/>
                  </a:rPr>
                  <a:t>1000 </a:t>
                </a:r>
                <a:endParaRPr lang="en-US" dirty="0"/>
              </a:p>
            </p:txBody>
          </p:sp>
          <p:sp>
            <p:nvSpPr>
              <p:cNvPr id="146" name="Line 74"/>
              <p:cNvSpPr>
                <a:spLocks noChangeAspect="1" noChangeShapeType="1"/>
              </p:cNvSpPr>
              <p:nvPr/>
            </p:nvSpPr>
            <p:spPr bwMode="auto">
              <a:xfrm flipV="1">
                <a:off x="5118" y="3450"/>
                <a:ext cx="1" cy="12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7" name="Line 75"/>
              <p:cNvSpPr>
                <a:spLocks noChangeAspect="1" noChangeShapeType="1"/>
              </p:cNvSpPr>
              <p:nvPr/>
            </p:nvSpPr>
            <p:spPr bwMode="auto">
              <a:xfrm flipV="1">
                <a:off x="5118" y="2241"/>
                <a:ext cx="1" cy="1209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8" name="Line 76"/>
              <p:cNvSpPr>
                <a:spLocks noChangeAspect="1" noChangeShapeType="1"/>
              </p:cNvSpPr>
              <p:nvPr/>
            </p:nvSpPr>
            <p:spPr bwMode="auto">
              <a:xfrm flipV="1">
                <a:off x="4972" y="3450"/>
                <a:ext cx="1" cy="1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9" name="Line 77"/>
              <p:cNvSpPr>
                <a:spLocks noChangeAspect="1" noChangeShapeType="1"/>
              </p:cNvSpPr>
              <p:nvPr/>
            </p:nvSpPr>
            <p:spPr bwMode="auto">
              <a:xfrm flipV="1">
                <a:off x="4972" y="2241"/>
                <a:ext cx="1" cy="120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0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838" y="3503"/>
                <a:ext cx="12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1500 </a:t>
                </a:r>
                <a:endParaRPr lang="en-US"/>
              </a:p>
            </p:txBody>
          </p:sp>
          <p:sp>
            <p:nvSpPr>
              <p:cNvPr id="151" name="Line 79"/>
              <p:cNvSpPr>
                <a:spLocks noChangeAspect="1" noChangeShapeType="1"/>
              </p:cNvSpPr>
              <p:nvPr/>
            </p:nvSpPr>
            <p:spPr bwMode="auto">
              <a:xfrm flipV="1">
                <a:off x="4827" y="3450"/>
                <a:ext cx="1" cy="12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2" name="Line 80"/>
              <p:cNvSpPr>
                <a:spLocks noChangeAspect="1" noChangeShapeType="1"/>
              </p:cNvSpPr>
              <p:nvPr/>
            </p:nvSpPr>
            <p:spPr bwMode="auto">
              <a:xfrm flipV="1">
                <a:off x="4827" y="2241"/>
                <a:ext cx="1" cy="1209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3" name="Line 81"/>
              <p:cNvSpPr>
                <a:spLocks noChangeAspect="1" noChangeShapeType="1"/>
              </p:cNvSpPr>
              <p:nvPr/>
            </p:nvSpPr>
            <p:spPr bwMode="auto">
              <a:xfrm flipV="1">
                <a:off x="4681" y="3450"/>
                <a:ext cx="1" cy="1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4" name="Line 82"/>
              <p:cNvSpPr>
                <a:spLocks noChangeAspect="1" noChangeShapeType="1"/>
              </p:cNvSpPr>
              <p:nvPr/>
            </p:nvSpPr>
            <p:spPr bwMode="auto">
              <a:xfrm flipV="1">
                <a:off x="4681" y="2241"/>
                <a:ext cx="1" cy="120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5" name="Rectangle 154"/>
              <p:cNvSpPr>
                <a:spLocks noChangeAspect="1" noChangeArrowheads="1"/>
              </p:cNvSpPr>
              <p:nvPr/>
            </p:nvSpPr>
            <p:spPr bwMode="auto">
              <a:xfrm>
                <a:off x="4547" y="3503"/>
                <a:ext cx="12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2000 </a:t>
                </a:r>
                <a:endParaRPr lang="en-US"/>
              </a:p>
            </p:txBody>
          </p:sp>
          <p:sp>
            <p:nvSpPr>
              <p:cNvPr id="156" name="Line 84"/>
              <p:cNvSpPr>
                <a:spLocks noChangeAspect="1" noChangeShapeType="1"/>
              </p:cNvSpPr>
              <p:nvPr/>
            </p:nvSpPr>
            <p:spPr bwMode="auto">
              <a:xfrm flipV="1">
                <a:off x="4535" y="3450"/>
                <a:ext cx="1" cy="12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7" name="Line 85"/>
              <p:cNvSpPr>
                <a:spLocks noChangeAspect="1" noChangeShapeType="1"/>
              </p:cNvSpPr>
              <p:nvPr/>
            </p:nvSpPr>
            <p:spPr bwMode="auto">
              <a:xfrm flipV="1">
                <a:off x="4535" y="2241"/>
                <a:ext cx="1" cy="1209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8" name="Line 86"/>
              <p:cNvSpPr>
                <a:spLocks noChangeAspect="1" noChangeShapeType="1"/>
              </p:cNvSpPr>
              <p:nvPr/>
            </p:nvSpPr>
            <p:spPr bwMode="auto">
              <a:xfrm flipV="1">
                <a:off x="4389" y="3450"/>
                <a:ext cx="1" cy="1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9" name="Line 87"/>
              <p:cNvSpPr>
                <a:spLocks noChangeAspect="1" noChangeShapeType="1"/>
              </p:cNvSpPr>
              <p:nvPr/>
            </p:nvSpPr>
            <p:spPr bwMode="auto">
              <a:xfrm flipV="1">
                <a:off x="4389" y="2241"/>
                <a:ext cx="1" cy="120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0" name="Rectangle 159"/>
              <p:cNvSpPr>
                <a:spLocks noChangeAspect="1" noChangeArrowheads="1"/>
              </p:cNvSpPr>
              <p:nvPr/>
            </p:nvSpPr>
            <p:spPr bwMode="auto">
              <a:xfrm>
                <a:off x="4255" y="3503"/>
                <a:ext cx="12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2500 </a:t>
                </a:r>
                <a:endParaRPr lang="en-US"/>
              </a:p>
            </p:txBody>
          </p:sp>
          <p:sp>
            <p:nvSpPr>
              <p:cNvPr id="161" name="Line 89"/>
              <p:cNvSpPr>
                <a:spLocks noChangeAspect="1" noChangeShapeType="1"/>
              </p:cNvSpPr>
              <p:nvPr/>
            </p:nvSpPr>
            <p:spPr bwMode="auto">
              <a:xfrm flipV="1">
                <a:off x="4243" y="3450"/>
                <a:ext cx="1" cy="12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2" name="Line 90"/>
              <p:cNvSpPr>
                <a:spLocks noChangeAspect="1" noChangeShapeType="1"/>
              </p:cNvSpPr>
              <p:nvPr/>
            </p:nvSpPr>
            <p:spPr bwMode="auto">
              <a:xfrm flipV="1">
                <a:off x="4243" y="2241"/>
                <a:ext cx="1" cy="1209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3" name="Line 91"/>
              <p:cNvSpPr>
                <a:spLocks noChangeAspect="1" noChangeShapeType="1"/>
              </p:cNvSpPr>
              <p:nvPr/>
            </p:nvSpPr>
            <p:spPr bwMode="auto">
              <a:xfrm flipV="1">
                <a:off x="4097" y="3450"/>
                <a:ext cx="1" cy="1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4" name="Line 92"/>
              <p:cNvSpPr>
                <a:spLocks noChangeAspect="1" noChangeShapeType="1"/>
              </p:cNvSpPr>
              <p:nvPr/>
            </p:nvSpPr>
            <p:spPr bwMode="auto">
              <a:xfrm flipV="1">
                <a:off x="4097" y="2241"/>
                <a:ext cx="1" cy="120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5" name="Rectangle 164"/>
              <p:cNvSpPr>
                <a:spLocks noChangeAspect="1" noChangeArrowheads="1"/>
              </p:cNvSpPr>
              <p:nvPr/>
            </p:nvSpPr>
            <p:spPr bwMode="auto">
              <a:xfrm>
                <a:off x="3963" y="3503"/>
                <a:ext cx="12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3000 </a:t>
                </a:r>
                <a:endParaRPr lang="en-US"/>
              </a:p>
            </p:txBody>
          </p:sp>
          <p:sp>
            <p:nvSpPr>
              <p:cNvPr id="166" name="Line 94"/>
              <p:cNvSpPr>
                <a:spLocks noChangeAspect="1" noChangeShapeType="1"/>
              </p:cNvSpPr>
              <p:nvPr/>
            </p:nvSpPr>
            <p:spPr bwMode="auto">
              <a:xfrm flipV="1">
                <a:off x="3952" y="3450"/>
                <a:ext cx="1" cy="12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7" name="Line 95"/>
              <p:cNvSpPr>
                <a:spLocks noChangeAspect="1" noChangeShapeType="1"/>
              </p:cNvSpPr>
              <p:nvPr/>
            </p:nvSpPr>
            <p:spPr bwMode="auto">
              <a:xfrm flipV="1">
                <a:off x="3952" y="2241"/>
                <a:ext cx="1" cy="1209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8" name="Line 96"/>
              <p:cNvSpPr>
                <a:spLocks noChangeAspect="1" noChangeShapeType="1"/>
              </p:cNvSpPr>
              <p:nvPr/>
            </p:nvSpPr>
            <p:spPr bwMode="auto">
              <a:xfrm flipV="1">
                <a:off x="3806" y="3450"/>
                <a:ext cx="1" cy="1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9" name="Line 97"/>
              <p:cNvSpPr>
                <a:spLocks noChangeAspect="1" noChangeShapeType="1"/>
              </p:cNvSpPr>
              <p:nvPr/>
            </p:nvSpPr>
            <p:spPr bwMode="auto">
              <a:xfrm flipV="1">
                <a:off x="3806" y="2241"/>
                <a:ext cx="1" cy="120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0" name="Rectangle 169"/>
              <p:cNvSpPr>
                <a:spLocks noChangeAspect="1" noChangeArrowheads="1"/>
              </p:cNvSpPr>
              <p:nvPr/>
            </p:nvSpPr>
            <p:spPr bwMode="auto">
              <a:xfrm>
                <a:off x="3672" y="3503"/>
                <a:ext cx="12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3500 </a:t>
                </a:r>
                <a:endParaRPr lang="en-US"/>
              </a:p>
            </p:txBody>
          </p:sp>
          <p:sp>
            <p:nvSpPr>
              <p:cNvPr id="171" name="Line 99"/>
              <p:cNvSpPr>
                <a:spLocks noChangeAspect="1" noChangeShapeType="1"/>
              </p:cNvSpPr>
              <p:nvPr/>
            </p:nvSpPr>
            <p:spPr bwMode="auto">
              <a:xfrm flipV="1">
                <a:off x="3660" y="3450"/>
                <a:ext cx="1" cy="12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2" name="Line 100"/>
              <p:cNvSpPr>
                <a:spLocks noChangeAspect="1" noChangeShapeType="1"/>
              </p:cNvSpPr>
              <p:nvPr/>
            </p:nvSpPr>
            <p:spPr bwMode="auto">
              <a:xfrm flipV="1">
                <a:off x="3660" y="2241"/>
                <a:ext cx="1" cy="1209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3" name="Line 101"/>
              <p:cNvSpPr>
                <a:spLocks noChangeAspect="1" noChangeShapeType="1"/>
              </p:cNvSpPr>
              <p:nvPr/>
            </p:nvSpPr>
            <p:spPr bwMode="auto">
              <a:xfrm flipV="1">
                <a:off x="3515" y="3450"/>
                <a:ext cx="1" cy="19"/>
              </a:xfrm>
              <a:prstGeom prst="line">
                <a:avLst/>
              </a:prstGeom>
              <a:noFill/>
              <a:ln w="0">
                <a:solidFill>
                  <a:srgbClr val="80808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4" name="Rectangle 173"/>
              <p:cNvSpPr>
                <a:spLocks noChangeAspect="1" noChangeArrowheads="1"/>
              </p:cNvSpPr>
              <p:nvPr/>
            </p:nvSpPr>
            <p:spPr bwMode="auto">
              <a:xfrm>
                <a:off x="3381" y="3503"/>
                <a:ext cx="12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r>
                  <a:rPr lang="en-US" sz="700" b="1">
                    <a:solidFill>
                      <a:srgbClr val="00FFFF"/>
                    </a:solidFill>
                    <a:latin typeface="Arial" charset="0"/>
                  </a:rPr>
                  <a:t>4000 </a:t>
                </a:r>
                <a:endParaRPr lang="en-US"/>
              </a:p>
            </p:txBody>
          </p:sp>
          <p:sp>
            <p:nvSpPr>
              <p:cNvPr id="175" name="Line 103"/>
              <p:cNvSpPr>
                <a:spLocks noChangeAspect="1" noChangeShapeType="1"/>
              </p:cNvSpPr>
              <p:nvPr/>
            </p:nvSpPr>
            <p:spPr bwMode="auto">
              <a:xfrm flipH="1">
                <a:off x="3595" y="3437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6" name="Line 104"/>
              <p:cNvSpPr>
                <a:spLocks noChangeAspect="1" noChangeShapeType="1"/>
              </p:cNvSpPr>
              <p:nvPr/>
            </p:nvSpPr>
            <p:spPr bwMode="auto">
              <a:xfrm flipV="1">
                <a:off x="3595" y="3423"/>
                <a:ext cx="2" cy="2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7" name="Line 105"/>
              <p:cNvSpPr>
                <a:spLocks noChangeAspect="1" noChangeShapeType="1"/>
              </p:cNvSpPr>
              <p:nvPr/>
            </p:nvSpPr>
            <p:spPr bwMode="auto">
              <a:xfrm>
                <a:off x="3597" y="3423"/>
                <a:ext cx="1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8" name="Line 10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595" y="3423"/>
                <a:ext cx="2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9" name="Line 107"/>
              <p:cNvSpPr>
                <a:spLocks noChangeAspect="1" noChangeShapeType="1"/>
              </p:cNvSpPr>
              <p:nvPr/>
            </p:nvSpPr>
            <p:spPr bwMode="auto">
              <a:xfrm>
                <a:off x="3595" y="3423"/>
                <a:ext cx="2" cy="1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0" name="Line 108"/>
              <p:cNvSpPr>
                <a:spLocks noChangeAspect="1" noChangeShapeType="1"/>
              </p:cNvSpPr>
              <p:nvPr/>
            </p:nvSpPr>
            <p:spPr bwMode="auto">
              <a:xfrm flipH="1">
                <a:off x="3595" y="3433"/>
                <a:ext cx="2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1" name="Line 109"/>
              <p:cNvSpPr>
                <a:spLocks noChangeAspect="1" noChangeShapeType="1"/>
              </p:cNvSpPr>
              <p:nvPr/>
            </p:nvSpPr>
            <p:spPr bwMode="auto">
              <a:xfrm flipV="1">
                <a:off x="3595" y="3431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2" name="Line 110"/>
              <p:cNvSpPr>
                <a:spLocks noChangeAspect="1" noChangeShapeType="1"/>
              </p:cNvSpPr>
              <p:nvPr/>
            </p:nvSpPr>
            <p:spPr bwMode="auto">
              <a:xfrm flipH="1">
                <a:off x="3597" y="3431"/>
                <a:ext cx="1" cy="1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3" name="Line 111"/>
              <p:cNvSpPr>
                <a:spLocks noChangeAspect="1" noChangeShapeType="1"/>
              </p:cNvSpPr>
              <p:nvPr/>
            </p:nvSpPr>
            <p:spPr bwMode="auto">
              <a:xfrm flipV="1">
                <a:off x="3597" y="3444"/>
                <a:ext cx="1" cy="5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4" name="Line 112"/>
              <p:cNvSpPr>
                <a:spLocks noChangeAspect="1" noChangeShapeType="1"/>
              </p:cNvSpPr>
              <p:nvPr/>
            </p:nvSpPr>
            <p:spPr bwMode="auto">
              <a:xfrm>
                <a:off x="3597" y="3444"/>
                <a:ext cx="2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5" name="Line 113"/>
              <p:cNvSpPr>
                <a:spLocks noChangeAspect="1" noChangeShapeType="1"/>
              </p:cNvSpPr>
              <p:nvPr/>
            </p:nvSpPr>
            <p:spPr bwMode="auto">
              <a:xfrm flipV="1">
                <a:off x="3597" y="3433"/>
                <a:ext cx="1" cy="17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6" name="Line 114"/>
              <p:cNvSpPr>
                <a:spLocks noChangeAspect="1" noChangeShapeType="1"/>
              </p:cNvSpPr>
              <p:nvPr/>
            </p:nvSpPr>
            <p:spPr bwMode="auto">
              <a:xfrm flipV="1">
                <a:off x="3597" y="3429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7" name="Line 115"/>
              <p:cNvSpPr>
                <a:spLocks noChangeAspect="1" noChangeShapeType="1"/>
              </p:cNvSpPr>
              <p:nvPr/>
            </p:nvSpPr>
            <p:spPr bwMode="auto">
              <a:xfrm flipH="1">
                <a:off x="3595" y="3429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8" name="Line 116"/>
              <p:cNvSpPr>
                <a:spLocks noChangeAspect="1" noChangeShapeType="1"/>
              </p:cNvSpPr>
              <p:nvPr/>
            </p:nvSpPr>
            <p:spPr bwMode="auto">
              <a:xfrm>
                <a:off x="3595" y="3437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9" name="Line 117"/>
              <p:cNvSpPr>
                <a:spLocks noChangeAspect="1" noChangeShapeType="1"/>
              </p:cNvSpPr>
              <p:nvPr/>
            </p:nvSpPr>
            <p:spPr bwMode="auto">
              <a:xfrm flipV="1">
                <a:off x="3595" y="3437"/>
                <a:ext cx="2" cy="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0" name="Line 118"/>
              <p:cNvSpPr>
                <a:spLocks noChangeAspect="1" noChangeShapeType="1"/>
              </p:cNvSpPr>
              <p:nvPr/>
            </p:nvSpPr>
            <p:spPr bwMode="auto">
              <a:xfrm flipV="1">
                <a:off x="3597" y="3417"/>
                <a:ext cx="1" cy="2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1" name="Line 119"/>
              <p:cNvSpPr>
                <a:spLocks noChangeAspect="1" noChangeShapeType="1"/>
              </p:cNvSpPr>
              <p:nvPr/>
            </p:nvSpPr>
            <p:spPr bwMode="auto">
              <a:xfrm flipH="1">
                <a:off x="3595" y="3417"/>
                <a:ext cx="2" cy="1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2" name="Line 120"/>
              <p:cNvSpPr>
                <a:spLocks noChangeAspect="1" noChangeShapeType="1"/>
              </p:cNvSpPr>
              <p:nvPr/>
            </p:nvSpPr>
            <p:spPr bwMode="auto">
              <a:xfrm flipH="1">
                <a:off x="3593" y="3429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3" name="Line 121"/>
              <p:cNvSpPr>
                <a:spLocks noChangeAspect="1" noChangeShapeType="1"/>
              </p:cNvSpPr>
              <p:nvPr/>
            </p:nvSpPr>
            <p:spPr bwMode="auto">
              <a:xfrm flipV="1">
                <a:off x="3593" y="3423"/>
                <a:ext cx="2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4" name="Line 122"/>
              <p:cNvSpPr>
                <a:spLocks noChangeAspect="1" noChangeShapeType="1"/>
              </p:cNvSpPr>
              <p:nvPr/>
            </p:nvSpPr>
            <p:spPr bwMode="auto">
              <a:xfrm flipH="1">
                <a:off x="3594" y="3423"/>
                <a:ext cx="1" cy="1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5" name="Line 123"/>
              <p:cNvSpPr>
                <a:spLocks noChangeAspect="1" noChangeShapeType="1"/>
              </p:cNvSpPr>
              <p:nvPr/>
            </p:nvSpPr>
            <p:spPr bwMode="auto">
              <a:xfrm>
                <a:off x="3594" y="3433"/>
                <a:ext cx="1" cy="1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6" name="Line 12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593" y="3433"/>
                <a:ext cx="1" cy="1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7" name="Line 125"/>
              <p:cNvSpPr>
                <a:spLocks noChangeAspect="1" noChangeShapeType="1"/>
              </p:cNvSpPr>
              <p:nvPr/>
            </p:nvSpPr>
            <p:spPr bwMode="auto">
              <a:xfrm flipV="1">
                <a:off x="3593" y="3417"/>
                <a:ext cx="1" cy="1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8" name="Line 126"/>
              <p:cNvSpPr>
                <a:spLocks noChangeAspect="1" noChangeShapeType="1"/>
              </p:cNvSpPr>
              <p:nvPr/>
            </p:nvSpPr>
            <p:spPr bwMode="auto">
              <a:xfrm flipH="1">
                <a:off x="3592" y="3417"/>
                <a:ext cx="1" cy="1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9" name="Line 127"/>
              <p:cNvSpPr>
                <a:spLocks noChangeAspect="1" noChangeShapeType="1"/>
              </p:cNvSpPr>
              <p:nvPr/>
            </p:nvSpPr>
            <p:spPr bwMode="auto">
              <a:xfrm>
                <a:off x="3592" y="3433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0" name="Line 128"/>
              <p:cNvSpPr>
                <a:spLocks noChangeAspect="1" noChangeShapeType="1"/>
              </p:cNvSpPr>
              <p:nvPr/>
            </p:nvSpPr>
            <p:spPr bwMode="auto">
              <a:xfrm>
                <a:off x="3593" y="3435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1" name="Line 129"/>
              <p:cNvSpPr>
                <a:spLocks noChangeAspect="1" noChangeShapeType="1"/>
              </p:cNvSpPr>
              <p:nvPr/>
            </p:nvSpPr>
            <p:spPr bwMode="auto">
              <a:xfrm flipV="1">
                <a:off x="3594" y="3423"/>
                <a:ext cx="4" cy="15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2" name="Line 130"/>
              <p:cNvSpPr>
                <a:spLocks noChangeAspect="1" noChangeShapeType="1"/>
              </p:cNvSpPr>
              <p:nvPr/>
            </p:nvSpPr>
            <p:spPr bwMode="auto">
              <a:xfrm>
                <a:off x="3598" y="3423"/>
                <a:ext cx="55" cy="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3" name="Line 131"/>
              <p:cNvSpPr>
                <a:spLocks noChangeAspect="1" noChangeShapeType="1"/>
              </p:cNvSpPr>
              <p:nvPr/>
            </p:nvSpPr>
            <p:spPr bwMode="auto">
              <a:xfrm>
                <a:off x="3653" y="3423"/>
                <a:ext cx="53" cy="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4" name="Line 132"/>
              <p:cNvSpPr>
                <a:spLocks noChangeAspect="1" noChangeShapeType="1"/>
              </p:cNvSpPr>
              <p:nvPr/>
            </p:nvSpPr>
            <p:spPr bwMode="auto">
              <a:xfrm>
                <a:off x="3706" y="3425"/>
                <a:ext cx="53" cy="2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5" name="Line 133"/>
              <p:cNvSpPr>
                <a:spLocks noChangeAspect="1" noChangeShapeType="1"/>
              </p:cNvSpPr>
              <p:nvPr/>
            </p:nvSpPr>
            <p:spPr bwMode="auto">
              <a:xfrm flipV="1">
                <a:off x="3759" y="3431"/>
                <a:ext cx="57" cy="1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6" name="Line 134"/>
              <p:cNvSpPr>
                <a:spLocks noChangeAspect="1" noChangeShapeType="1"/>
              </p:cNvSpPr>
              <p:nvPr/>
            </p:nvSpPr>
            <p:spPr bwMode="auto">
              <a:xfrm>
                <a:off x="3816" y="3431"/>
                <a:ext cx="47" cy="19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7" name="Line 135"/>
              <p:cNvSpPr>
                <a:spLocks noChangeAspect="1" noChangeShapeType="1"/>
              </p:cNvSpPr>
              <p:nvPr/>
            </p:nvSpPr>
            <p:spPr bwMode="auto">
              <a:xfrm flipV="1">
                <a:off x="3886" y="3443"/>
                <a:ext cx="35" cy="7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8" name="Line 136"/>
              <p:cNvSpPr>
                <a:spLocks noChangeAspect="1" noChangeShapeType="1"/>
              </p:cNvSpPr>
              <p:nvPr/>
            </p:nvSpPr>
            <p:spPr bwMode="auto">
              <a:xfrm flipV="1">
                <a:off x="3921" y="3435"/>
                <a:ext cx="58" cy="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9" name="Line 137"/>
              <p:cNvSpPr>
                <a:spLocks noChangeAspect="1" noChangeShapeType="1"/>
              </p:cNvSpPr>
              <p:nvPr/>
            </p:nvSpPr>
            <p:spPr bwMode="auto">
              <a:xfrm flipV="1">
                <a:off x="3979" y="3433"/>
                <a:ext cx="40" cy="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0" name="Line 138"/>
              <p:cNvSpPr>
                <a:spLocks noChangeAspect="1" noChangeShapeType="1"/>
              </p:cNvSpPr>
              <p:nvPr/>
            </p:nvSpPr>
            <p:spPr bwMode="auto">
              <a:xfrm flipV="1">
                <a:off x="4019" y="3425"/>
                <a:ext cx="40" cy="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1" name="Line 139"/>
              <p:cNvSpPr>
                <a:spLocks noChangeAspect="1" noChangeShapeType="1"/>
              </p:cNvSpPr>
              <p:nvPr/>
            </p:nvSpPr>
            <p:spPr bwMode="auto">
              <a:xfrm>
                <a:off x="4059" y="3425"/>
                <a:ext cx="44" cy="1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2" name="Line 140"/>
              <p:cNvSpPr>
                <a:spLocks noChangeAspect="1" noChangeShapeType="1"/>
              </p:cNvSpPr>
              <p:nvPr/>
            </p:nvSpPr>
            <p:spPr bwMode="auto">
              <a:xfrm flipV="1">
                <a:off x="4103" y="3431"/>
                <a:ext cx="37" cy="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3" name="Line 141"/>
              <p:cNvSpPr>
                <a:spLocks noChangeAspect="1" noChangeShapeType="1"/>
              </p:cNvSpPr>
              <p:nvPr/>
            </p:nvSpPr>
            <p:spPr bwMode="auto">
              <a:xfrm>
                <a:off x="4140" y="3431"/>
                <a:ext cx="39" cy="7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4" name="Line 142"/>
              <p:cNvSpPr>
                <a:spLocks noChangeAspect="1" noChangeShapeType="1"/>
              </p:cNvSpPr>
              <p:nvPr/>
            </p:nvSpPr>
            <p:spPr bwMode="auto">
              <a:xfrm>
                <a:off x="4179" y="3438"/>
                <a:ext cx="35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5" name="Line 143"/>
              <p:cNvSpPr>
                <a:spLocks noChangeAspect="1" noChangeShapeType="1"/>
              </p:cNvSpPr>
              <p:nvPr/>
            </p:nvSpPr>
            <p:spPr bwMode="auto">
              <a:xfrm flipV="1">
                <a:off x="4214" y="3431"/>
                <a:ext cx="34" cy="13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6" name="Line 144"/>
              <p:cNvSpPr>
                <a:spLocks noChangeAspect="1" noChangeShapeType="1"/>
              </p:cNvSpPr>
              <p:nvPr/>
            </p:nvSpPr>
            <p:spPr bwMode="auto">
              <a:xfrm>
                <a:off x="4248" y="3431"/>
                <a:ext cx="27" cy="19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7" name="Line 145"/>
              <p:cNvSpPr>
                <a:spLocks noChangeAspect="1" noChangeShapeType="1"/>
              </p:cNvSpPr>
              <p:nvPr/>
            </p:nvSpPr>
            <p:spPr bwMode="auto">
              <a:xfrm flipV="1">
                <a:off x="4283" y="3435"/>
                <a:ext cx="25" cy="15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8" name="Line 146"/>
              <p:cNvSpPr>
                <a:spLocks noChangeAspect="1" noChangeShapeType="1"/>
              </p:cNvSpPr>
              <p:nvPr/>
            </p:nvSpPr>
            <p:spPr bwMode="auto">
              <a:xfrm>
                <a:off x="4308" y="3435"/>
                <a:ext cx="26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9" name="Line 147"/>
              <p:cNvSpPr>
                <a:spLocks noChangeAspect="1" noChangeShapeType="1"/>
              </p:cNvSpPr>
              <p:nvPr/>
            </p:nvSpPr>
            <p:spPr bwMode="auto">
              <a:xfrm flipV="1">
                <a:off x="4334" y="3425"/>
                <a:ext cx="28" cy="1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0" name="Line 148"/>
              <p:cNvSpPr>
                <a:spLocks noChangeAspect="1" noChangeShapeType="1"/>
              </p:cNvSpPr>
              <p:nvPr/>
            </p:nvSpPr>
            <p:spPr bwMode="auto">
              <a:xfrm>
                <a:off x="4362" y="3425"/>
                <a:ext cx="25" cy="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1" name="Line 149"/>
              <p:cNvSpPr>
                <a:spLocks noChangeAspect="1" noChangeShapeType="1"/>
              </p:cNvSpPr>
              <p:nvPr/>
            </p:nvSpPr>
            <p:spPr bwMode="auto">
              <a:xfrm>
                <a:off x="4387" y="3429"/>
                <a:ext cx="21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2" name="Line 150"/>
              <p:cNvSpPr>
                <a:spLocks noChangeAspect="1" noChangeShapeType="1"/>
              </p:cNvSpPr>
              <p:nvPr/>
            </p:nvSpPr>
            <p:spPr bwMode="auto">
              <a:xfrm flipV="1">
                <a:off x="4408" y="3431"/>
                <a:ext cx="22" cy="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3" name="Line 151"/>
              <p:cNvSpPr>
                <a:spLocks noChangeAspect="1" noChangeShapeType="1"/>
              </p:cNvSpPr>
              <p:nvPr/>
            </p:nvSpPr>
            <p:spPr bwMode="auto">
              <a:xfrm>
                <a:off x="4430" y="3431"/>
                <a:ext cx="21" cy="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4" name="Line 152"/>
              <p:cNvSpPr>
                <a:spLocks noChangeAspect="1" noChangeShapeType="1"/>
              </p:cNvSpPr>
              <p:nvPr/>
            </p:nvSpPr>
            <p:spPr bwMode="auto">
              <a:xfrm>
                <a:off x="4451" y="3431"/>
                <a:ext cx="21" cy="13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5" name="Line 153"/>
              <p:cNvSpPr>
                <a:spLocks noChangeAspect="1" noChangeShapeType="1"/>
              </p:cNvSpPr>
              <p:nvPr/>
            </p:nvSpPr>
            <p:spPr bwMode="auto">
              <a:xfrm flipV="1">
                <a:off x="4472" y="3427"/>
                <a:ext cx="18" cy="17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6" name="Line 154"/>
              <p:cNvSpPr>
                <a:spLocks noChangeAspect="1" noChangeShapeType="1"/>
              </p:cNvSpPr>
              <p:nvPr/>
            </p:nvSpPr>
            <p:spPr bwMode="auto">
              <a:xfrm flipV="1">
                <a:off x="4490" y="3413"/>
                <a:ext cx="19" cy="1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7" name="Line 155"/>
              <p:cNvSpPr>
                <a:spLocks noChangeAspect="1" noChangeShapeType="1"/>
              </p:cNvSpPr>
              <p:nvPr/>
            </p:nvSpPr>
            <p:spPr bwMode="auto">
              <a:xfrm>
                <a:off x="4509" y="3413"/>
                <a:ext cx="15" cy="2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8" name="Line 156"/>
              <p:cNvSpPr>
                <a:spLocks noChangeAspect="1" noChangeShapeType="1"/>
              </p:cNvSpPr>
              <p:nvPr/>
            </p:nvSpPr>
            <p:spPr bwMode="auto">
              <a:xfrm flipV="1">
                <a:off x="4524" y="3417"/>
                <a:ext cx="18" cy="1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9" name="Line 157"/>
              <p:cNvSpPr>
                <a:spLocks noChangeAspect="1" noChangeShapeType="1"/>
              </p:cNvSpPr>
              <p:nvPr/>
            </p:nvSpPr>
            <p:spPr bwMode="auto">
              <a:xfrm>
                <a:off x="4542" y="3417"/>
                <a:ext cx="18" cy="2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0" name="Line 158"/>
              <p:cNvSpPr>
                <a:spLocks noChangeAspect="1" noChangeShapeType="1"/>
              </p:cNvSpPr>
              <p:nvPr/>
            </p:nvSpPr>
            <p:spPr bwMode="auto">
              <a:xfrm flipV="1">
                <a:off x="4560" y="3421"/>
                <a:ext cx="13" cy="2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1" name="Line 159"/>
              <p:cNvSpPr>
                <a:spLocks noChangeAspect="1" noChangeShapeType="1"/>
              </p:cNvSpPr>
              <p:nvPr/>
            </p:nvSpPr>
            <p:spPr bwMode="auto">
              <a:xfrm>
                <a:off x="4573" y="3421"/>
                <a:ext cx="15" cy="1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2" name="Line 160"/>
              <p:cNvSpPr>
                <a:spLocks noChangeAspect="1" noChangeShapeType="1"/>
              </p:cNvSpPr>
              <p:nvPr/>
            </p:nvSpPr>
            <p:spPr bwMode="auto">
              <a:xfrm>
                <a:off x="4588" y="3437"/>
                <a:ext cx="15" cy="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3" name="Line 161"/>
              <p:cNvSpPr>
                <a:spLocks noChangeAspect="1" noChangeShapeType="1"/>
              </p:cNvSpPr>
              <p:nvPr/>
            </p:nvSpPr>
            <p:spPr bwMode="auto">
              <a:xfrm flipV="1">
                <a:off x="4603" y="3407"/>
                <a:ext cx="14" cy="3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4" name="Line 162"/>
              <p:cNvSpPr>
                <a:spLocks noChangeAspect="1" noChangeShapeType="1"/>
              </p:cNvSpPr>
              <p:nvPr/>
            </p:nvSpPr>
            <p:spPr bwMode="auto">
              <a:xfrm>
                <a:off x="4617" y="3407"/>
                <a:ext cx="14" cy="2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5" name="Line 163"/>
              <p:cNvSpPr>
                <a:spLocks noChangeAspect="1" noChangeShapeType="1"/>
              </p:cNvSpPr>
              <p:nvPr/>
            </p:nvSpPr>
            <p:spPr bwMode="auto">
              <a:xfrm flipV="1">
                <a:off x="4631" y="3419"/>
                <a:ext cx="13" cy="1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6" name="Line 164"/>
              <p:cNvSpPr>
                <a:spLocks noChangeAspect="1" noChangeShapeType="1"/>
              </p:cNvSpPr>
              <p:nvPr/>
            </p:nvSpPr>
            <p:spPr bwMode="auto">
              <a:xfrm>
                <a:off x="4644" y="3419"/>
                <a:ext cx="14" cy="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658" y="3425"/>
                <a:ext cx="15" cy="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673" y="3421"/>
                <a:ext cx="14" cy="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687" y="3413"/>
                <a:ext cx="15" cy="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0" name="Line 168"/>
              <p:cNvSpPr>
                <a:spLocks noChangeAspect="1" noChangeShapeType="1"/>
              </p:cNvSpPr>
              <p:nvPr/>
            </p:nvSpPr>
            <p:spPr bwMode="auto">
              <a:xfrm>
                <a:off x="4702" y="3413"/>
                <a:ext cx="15" cy="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717" y="3409"/>
                <a:ext cx="14" cy="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2" name="Line 170"/>
              <p:cNvSpPr>
                <a:spLocks noChangeAspect="1" noChangeShapeType="1"/>
              </p:cNvSpPr>
              <p:nvPr/>
            </p:nvSpPr>
            <p:spPr bwMode="auto">
              <a:xfrm>
                <a:off x="4731" y="3409"/>
                <a:ext cx="15" cy="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3" name="Line 171"/>
              <p:cNvSpPr>
                <a:spLocks noChangeAspect="1" noChangeShapeType="1"/>
              </p:cNvSpPr>
              <p:nvPr/>
            </p:nvSpPr>
            <p:spPr bwMode="auto">
              <a:xfrm>
                <a:off x="4746" y="3417"/>
                <a:ext cx="15" cy="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4" name="Line 172"/>
              <p:cNvSpPr>
                <a:spLocks noChangeAspect="1" noChangeShapeType="1"/>
              </p:cNvSpPr>
              <p:nvPr/>
            </p:nvSpPr>
            <p:spPr bwMode="auto">
              <a:xfrm flipV="1">
                <a:off x="4761" y="3401"/>
                <a:ext cx="16" cy="2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5" name="Line 173"/>
              <p:cNvSpPr>
                <a:spLocks noChangeAspect="1" noChangeShapeType="1"/>
              </p:cNvSpPr>
              <p:nvPr/>
            </p:nvSpPr>
            <p:spPr bwMode="auto">
              <a:xfrm>
                <a:off x="4777" y="3401"/>
                <a:ext cx="14" cy="2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6" name="Line 174"/>
              <p:cNvSpPr>
                <a:spLocks noChangeAspect="1" noChangeShapeType="1"/>
              </p:cNvSpPr>
              <p:nvPr/>
            </p:nvSpPr>
            <p:spPr bwMode="auto">
              <a:xfrm flipV="1">
                <a:off x="4791" y="3393"/>
                <a:ext cx="15" cy="3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7" name="Line 175"/>
              <p:cNvSpPr>
                <a:spLocks noChangeAspect="1" noChangeShapeType="1"/>
              </p:cNvSpPr>
              <p:nvPr/>
            </p:nvSpPr>
            <p:spPr bwMode="auto">
              <a:xfrm>
                <a:off x="4806" y="3393"/>
                <a:ext cx="16" cy="1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8" name="Line 176"/>
              <p:cNvSpPr>
                <a:spLocks noChangeAspect="1" noChangeShapeType="1"/>
              </p:cNvSpPr>
              <p:nvPr/>
            </p:nvSpPr>
            <p:spPr bwMode="auto">
              <a:xfrm flipV="1">
                <a:off x="4822" y="3401"/>
                <a:ext cx="16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9" name="Line 177"/>
              <p:cNvSpPr>
                <a:spLocks noChangeAspect="1" noChangeShapeType="1"/>
              </p:cNvSpPr>
              <p:nvPr/>
            </p:nvSpPr>
            <p:spPr bwMode="auto">
              <a:xfrm>
                <a:off x="4838" y="3401"/>
                <a:ext cx="17" cy="1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0" name="Line 178"/>
              <p:cNvSpPr>
                <a:spLocks noChangeAspect="1" noChangeShapeType="1"/>
              </p:cNvSpPr>
              <p:nvPr/>
            </p:nvSpPr>
            <p:spPr bwMode="auto">
              <a:xfrm flipV="1">
                <a:off x="4855" y="3399"/>
                <a:ext cx="15" cy="1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1" name="Line 179"/>
              <p:cNvSpPr>
                <a:spLocks noChangeAspect="1" noChangeShapeType="1"/>
              </p:cNvSpPr>
              <p:nvPr/>
            </p:nvSpPr>
            <p:spPr bwMode="auto">
              <a:xfrm flipV="1">
                <a:off x="4870" y="3387"/>
                <a:ext cx="17" cy="1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2" name="Line 180"/>
              <p:cNvSpPr>
                <a:spLocks noChangeAspect="1" noChangeShapeType="1"/>
              </p:cNvSpPr>
              <p:nvPr/>
            </p:nvSpPr>
            <p:spPr bwMode="auto">
              <a:xfrm>
                <a:off x="4887" y="3387"/>
                <a:ext cx="14" cy="1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3" name="Line 181"/>
              <p:cNvSpPr>
                <a:spLocks noChangeAspect="1" noChangeShapeType="1"/>
              </p:cNvSpPr>
              <p:nvPr/>
            </p:nvSpPr>
            <p:spPr bwMode="auto">
              <a:xfrm flipV="1">
                <a:off x="4901" y="3379"/>
                <a:ext cx="16" cy="2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4" name="Line 182"/>
              <p:cNvSpPr>
                <a:spLocks noChangeAspect="1" noChangeShapeType="1"/>
              </p:cNvSpPr>
              <p:nvPr/>
            </p:nvSpPr>
            <p:spPr bwMode="auto">
              <a:xfrm>
                <a:off x="4917" y="3379"/>
                <a:ext cx="16" cy="1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5" name="Line 183"/>
              <p:cNvSpPr>
                <a:spLocks noChangeAspect="1" noChangeShapeType="1"/>
              </p:cNvSpPr>
              <p:nvPr/>
            </p:nvSpPr>
            <p:spPr bwMode="auto">
              <a:xfrm flipV="1">
                <a:off x="4933" y="3381"/>
                <a:ext cx="16" cy="1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6" name="Line 184"/>
              <p:cNvSpPr>
                <a:spLocks noChangeAspect="1" noChangeShapeType="1"/>
              </p:cNvSpPr>
              <p:nvPr/>
            </p:nvSpPr>
            <p:spPr bwMode="auto">
              <a:xfrm flipV="1">
                <a:off x="4949" y="3371"/>
                <a:ext cx="17" cy="1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7" name="Line 185"/>
              <p:cNvSpPr>
                <a:spLocks noChangeAspect="1" noChangeShapeType="1"/>
              </p:cNvSpPr>
              <p:nvPr/>
            </p:nvSpPr>
            <p:spPr bwMode="auto">
              <a:xfrm>
                <a:off x="4966" y="3371"/>
                <a:ext cx="17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8" name="Line 186"/>
              <p:cNvSpPr>
                <a:spLocks noChangeAspect="1" noChangeShapeType="1"/>
              </p:cNvSpPr>
              <p:nvPr/>
            </p:nvSpPr>
            <p:spPr bwMode="auto">
              <a:xfrm flipV="1">
                <a:off x="4983" y="3375"/>
                <a:ext cx="19" cy="2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9" name="Line 187"/>
              <p:cNvSpPr>
                <a:spLocks noChangeAspect="1" noChangeShapeType="1"/>
              </p:cNvSpPr>
              <p:nvPr/>
            </p:nvSpPr>
            <p:spPr bwMode="auto">
              <a:xfrm>
                <a:off x="5002" y="3375"/>
                <a:ext cx="16" cy="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0" name="Line 188"/>
              <p:cNvSpPr>
                <a:spLocks noChangeAspect="1" noChangeShapeType="1"/>
              </p:cNvSpPr>
              <p:nvPr/>
            </p:nvSpPr>
            <p:spPr bwMode="auto">
              <a:xfrm flipV="1">
                <a:off x="5018" y="3367"/>
                <a:ext cx="16" cy="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1" name="Line 189"/>
              <p:cNvSpPr>
                <a:spLocks noChangeAspect="1" noChangeShapeType="1"/>
              </p:cNvSpPr>
              <p:nvPr/>
            </p:nvSpPr>
            <p:spPr bwMode="auto">
              <a:xfrm flipV="1">
                <a:off x="5034" y="3351"/>
                <a:ext cx="13" cy="1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2" name="Line 190"/>
              <p:cNvSpPr>
                <a:spLocks noChangeAspect="1" noChangeShapeType="1"/>
              </p:cNvSpPr>
              <p:nvPr/>
            </p:nvSpPr>
            <p:spPr bwMode="auto">
              <a:xfrm flipV="1">
                <a:off x="5047" y="3337"/>
                <a:ext cx="14" cy="1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3" name="Line 191"/>
              <p:cNvSpPr>
                <a:spLocks noChangeAspect="1" noChangeShapeType="1"/>
              </p:cNvSpPr>
              <p:nvPr/>
            </p:nvSpPr>
            <p:spPr bwMode="auto">
              <a:xfrm flipV="1">
                <a:off x="5061" y="3313"/>
                <a:ext cx="14" cy="2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4" name="Line 192"/>
              <p:cNvSpPr>
                <a:spLocks noChangeAspect="1" noChangeShapeType="1"/>
              </p:cNvSpPr>
              <p:nvPr/>
            </p:nvSpPr>
            <p:spPr bwMode="auto">
              <a:xfrm flipV="1">
                <a:off x="5075" y="3277"/>
                <a:ext cx="15" cy="3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5" name="Line 193"/>
              <p:cNvSpPr>
                <a:spLocks noChangeAspect="1" noChangeShapeType="1"/>
              </p:cNvSpPr>
              <p:nvPr/>
            </p:nvSpPr>
            <p:spPr bwMode="auto">
              <a:xfrm flipV="1">
                <a:off x="5090" y="3271"/>
                <a:ext cx="16" cy="6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6" name="Line 194"/>
              <p:cNvSpPr>
                <a:spLocks noChangeAspect="1" noChangeShapeType="1"/>
              </p:cNvSpPr>
              <p:nvPr/>
            </p:nvSpPr>
            <p:spPr bwMode="auto">
              <a:xfrm flipV="1">
                <a:off x="5106" y="3217"/>
                <a:ext cx="15" cy="5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7" name="Line 195"/>
              <p:cNvSpPr>
                <a:spLocks noChangeAspect="1" noChangeShapeType="1"/>
              </p:cNvSpPr>
              <p:nvPr/>
            </p:nvSpPr>
            <p:spPr bwMode="auto">
              <a:xfrm flipV="1">
                <a:off x="5121" y="3202"/>
                <a:ext cx="14" cy="15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8" name="Line 196"/>
              <p:cNvSpPr>
                <a:spLocks noChangeAspect="1" noChangeShapeType="1"/>
              </p:cNvSpPr>
              <p:nvPr/>
            </p:nvSpPr>
            <p:spPr bwMode="auto">
              <a:xfrm flipV="1">
                <a:off x="5135" y="3178"/>
                <a:ext cx="14" cy="2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9" name="Line 197"/>
              <p:cNvSpPr>
                <a:spLocks noChangeAspect="1" noChangeShapeType="1"/>
              </p:cNvSpPr>
              <p:nvPr/>
            </p:nvSpPr>
            <p:spPr bwMode="auto">
              <a:xfrm flipV="1">
                <a:off x="5149" y="3135"/>
                <a:ext cx="13" cy="43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0" name="Line 198"/>
              <p:cNvSpPr>
                <a:spLocks noChangeAspect="1" noChangeShapeType="1"/>
              </p:cNvSpPr>
              <p:nvPr/>
            </p:nvSpPr>
            <p:spPr bwMode="auto">
              <a:xfrm flipV="1">
                <a:off x="5162" y="3111"/>
                <a:ext cx="12" cy="24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1" name="Line 199"/>
              <p:cNvSpPr>
                <a:spLocks noChangeAspect="1" noChangeShapeType="1"/>
              </p:cNvSpPr>
              <p:nvPr/>
            </p:nvSpPr>
            <p:spPr bwMode="auto">
              <a:xfrm flipV="1">
                <a:off x="5174" y="3060"/>
                <a:ext cx="14" cy="51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2" name="Line 200"/>
              <p:cNvSpPr>
                <a:spLocks noChangeAspect="1" noChangeShapeType="1"/>
              </p:cNvSpPr>
              <p:nvPr/>
            </p:nvSpPr>
            <p:spPr bwMode="auto">
              <a:xfrm flipV="1">
                <a:off x="5188" y="3030"/>
                <a:ext cx="12" cy="3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3" name="Line 201"/>
              <p:cNvSpPr>
                <a:spLocks noChangeAspect="1" noChangeShapeType="1"/>
              </p:cNvSpPr>
              <p:nvPr/>
            </p:nvSpPr>
            <p:spPr bwMode="auto">
              <a:xfrm flipV="1">
                <a:off x="5200" y="3000"/>
                <a:ext cx="14" cy="3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4" name="Line 202"/>
              <p:cNvSpPr>
                <a:spLocks noChangeAspect="1" noChangeShapeType="1"/>
              </p:cNvSpPr>
              <p:nvPr/>
            </p:nvSpPr>
            <p:spPr bwMode="auto">
              <a:xfrm flipV="1">
                <a:off x="5214" y="2965"/>
                <a:ext cx="12" cy="35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5" name="Line 203"/>
              <p:cNvSpPr>
                <a:spLocks noChangeAspect="1" noChangeShapeType="1"/>
              </p:cNvSpPr>
              <p:nvPr/>
            </p:nvSpPr>
            <p:spPr bwMode="auto">
              <a:xfrm flipV="1">
                <a:off x="5226" y="2918"/>
                <a:ext cx="11" cy="47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6" name="Line 204"/>
              <p:cNvSpPr>
                <a:spLocks noChangeAspect="1" noChangeShapeType="1"/>
              </p:cNvSpPr>
              <p:nvPr/>
            </p:nvSpPr>
            <p:spPr bwMode="auto">
              <a:xfrm flipV="1">
                <a:off x="5237" y="2899"/>
                <a:ext cx="11" cy="19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7" name="Line 205"/>
              <p:cNvSpPr>
                <a:spLocks noChangeAspect="1" noChangeShapeType="1"/>
              </p:cNvSpPr>
              <p:nvPr/>
            </p:nvSpPr>
            <p:spPr bwMode="auto">
              <a:xfrm flipV="1">
                <a:off x="5248" y="2861"/>
                <a:ext cx="11" cy="38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8" name="Line 206"/>
            <p:cNvSpPr>
              <a:spLocks noChangeAspect="1" noChangeShapeType="1"/>
            </p:cNvSpPr>
            <p:nvPr/>
          </p:nvSpPr>
          <p:spPr bwMode="auto">
            <a:xfrm flipV="1">
              <a:off x="5798343" y="3311525"/>
              <a:ext cx="19050" cy="8572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Line 207"/>
            <p:cNvSpPr>
              <a:spLocks noChangeAspect="1" noChangeShapeType="1"/>
            </p:cNvSpPr>
            <p:nvPr/>
          </p:nvSpPr>
          <p:spPr bwMode="auto">
            <a:xfrm flipV="1">
              <a:off x="5817393" y="3279775"/>
              <a:ext cx="19050" cy="3175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" name="Line 208"/>
            <p:cNvSpPr>
              <a:spLocks noChangeAspect="1" noChangeShapeType="1"/>
            </p:cNvSpPr>
            <p:nvPr/>
          </p:nvSpPr>
          <p:spPr bwMode="auto">
            <a:xfrm flipV="1">
              <a:off x="5836443" y="3209925"/>
              <a:ext cx="20638" cy="6985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" name="Line 209"/>
            <p:cNvSpPr>
              <a:spLocks noChangeAspect="1" noChangeShapeType="1"/>
            </p:cNvSpPr>
            <p:nvPr/>
          </p:nvSpPr>
          <p:spPr bwMode="auto">
            <a:xfrm flipV="1">
              <a:off x="5857081" y="3170238"/>
              <a:ext cx="15875" cy="39687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Line 210"/>
            <p:cNvSpPr>
              <a:spLocks noChangeAspect="1" noChangeShapeType="1"/>
            </p:cNvSpPr>
            <p:nvPr/>
          </p:nvSpPr>
          <p:spPr bwMode="auto">
            <a:xfrm flipV="1">
              <a:off x="5872956" y="3094038"/>
              <a:ext cx="19050" cy="762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Line 211"/>
            <p:cNvSpPr>
              <a:spLocks noChangeAspect="1" noChangeShapeType="1"/>
            </p:cNvSpPr>
            <p:nvPr/>
          </p:nvSpPr>
          <p:spPr bwMode="auto">
            <a:xfrm flipV="1">
              <a:off x="5892006" y="3068638"/>
              <a:ext cx="17462" cy="254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Line 212"/>
            <p:cNvSpPr>
              <a:spLocks noChangeAspect="1" noChangeShapeType="1"/>
            </p:cNvSpPr>
            <p:nvPr/>
          </p:nvSpPr>
          <p:spPr bwMode="auto">
            <a:xfrm flipV="1">
              <a:off x="5909468" y="3017838"/>
              <a:ext cx="15875" cy="508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Line 213"/>
            <p:cNvSpPr>
              <a:spLocks noChangeAspect="1" noChangeShapeType="1"/>
            </p:cNvSpPr>
            <p:nvPr/>
          </p:nvSpPr>
          <p:spPr bwMode="auto">
            <a:xfrm flipV="1">
              <a:off x="5925343" y="2984500"/>
              <a:ext cx="17463" cy="33338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Line 214"/>
            <p:cNvSpPr>
              <a:spLocks noChangeAspect="1" noChangeShapeType="1"/>
            </p:cNvSpPr>
            <p:nvPr/>
          </p:nvSpPr>
          <p:spPr bwMode="auto">
            <a:xfrm flipV="1">
              <a:off x="5942806" y="2909888"/>
              <a:ext cx="12700" cy="74612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Line 215"/>
            <p:cNvSpPr>
              <a:spLocks noChangeAspect="1" noChangeShapeType="1"/>
            </p:cNvSpPr>
            <p:nvPr/>
          </p:nvSpPr>
          <p:spPr bwMode="auto">
            <a:xfrm flipV="1">
              <a:off x="5955506" y="2905125"/>
              <a:ext cx="14287" cy="4763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Line 216"/>
            <p:cNvSpPr>
              <a:spLocks noChangeAspect="1" noChangeShapeType="1"/>
            </p:cNvSpPr>
            <p:nvPr/>
          </p:nvSpPr>
          <p:spPr bwMode="auto">
            <a:xfrm flipV="1">
              <a:off x="5969793" y="2867025"/>
              <a:ext cx="12700" cy="381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Line 217"/>
            <p:cNvSpPr>
              <a:spLocks noChangeAspect="1" noChangeShapeType="1"/>
            </p:cNvSpPr>
            <p:nvPr/>
          </p:nvSpPr>
          <p:spPr bwMode="auto">
            <a:xfrm flipV="1">
              <a:off x="5982493" y="2833688"/>
              <a:ext cx="15875" cy="33337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Line 218"/>
            <p:cNvSpPr>
              <a:spLocks noChangeAspect="1" noChangeShapeType="1"/>
            </p:cNvSpPr>
            <p:nvPr/>
          </p:nvSpPr>
          <p:spPr bwMode="auto">
            <a:xfrm flipV="1">
              <a:off x="5998368" y="2768600"/>
              <a:ext cx="12700" cy="65088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Line 219"/>
            <p:cNvSpPr>
              <a:spLocks noChangeAspect="1" noChangeShapeType="1"/>
            </p:cNvSpPr>
            <p:nvPr/>
          </p:nvSpPr>
          <p:spPr bwMode="auto">
            <a:xfrm flipV="1">
              <a:off x="6011068" y="2752725"/>
              <a:ext cx="7938" cy="1587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Line 220"/>
            <p:cNvSpPr>
              <a:spLocks noChangeAspect="1" noChangeShapeType="1"/>
            </p:cNvSpPr>
            <p:nvPr/>
          </p:nvSpPr>
          <p:spPr bwMode="auto">
            <a:xfrm flipV="1">
              <a:off x="6019006" y="2727325"/>
              <a:ext cx="9525" cy="254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Line 221"/>
            <p:cNvSpPr>
              <a:spLocks noChangeAspect="1" noChangeShapeType="1"/>
            </p:cNvSpPr>
            <p:nvPr/>
          </p:nvSpPr>
          <p:spPr bwMode="auto">
            <a:xfrm flipV="1">
              <a:off x="6028531" y="2703513"/>
              <a:ext cx="11112" cy="23812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Line 222"/>
            <p:cNvSpPr>
              <a:spLocks noChangeAspect="1" noChangeShapeType="1"/>
            </p:cNvSpPr>
            <p:nvPr/>
          </p:nvSpPr>
          <p:spPr bwMode="auto">
            <a:xfrm flipV="1">
              <a:off x="6039643" y="2662238"/>
              <a:ext cx="9525" cy="4127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Line 223"/>
            <p:cNvSpPr>
              <a:spLocks noChangeAspect="1" noChangeShapeType="1"/>
            </p:cNvSpPr>
            <p:nvPr/>
          </p:nvSpPr>
          <p:spPr bwMode="auto">
            <a:xfrm flipV="1">
              <a:off x="6049168" y="2654300"/>
              <a:ext cx="6350" cy="7938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Line 224"/>
            <p:cNvSpPr>
              <a:spLocks noChangeAspect="1" noChangeShapeType="1"/>
            </p:cNvSpPr>
            <p:nvPr/>
          </p:nvSpPr>
          <p:spPr bwMode="auto">
            <a:xfrm flipV="1">
              <a:off x="6055518" y="2644775"/>
              <a:ext cx="6350" cy="952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Line 225"/>
            <p:cNvSpPr>
              <a:spLocks noChangeAspect="1" noChangeShapeType="1"/>
            </p:cNvSpPr>
            <p:nvPr/>
          </p:nvSpPr>
          <p:spPr bwMode="auto">
            <a:xfrm flipV="1">
              <a:off x="6061868" y="2632075"/>
              <a:ext cx="7938" cy="127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Line 226"/>
            <p:cNvSpPr>
              <a:spLocks noChangeAspect="1" noChangeShapeType="1"/>
            </p:cNvSpPr>
            <p:nvPr/>
          </p:nvSpPr>
          <p:spPr bwMode="auto">
            <a:xfrm flipV="1">
              <a:off x="6069806" y="2625725"/>
              <a:ext cx="3175" cy="635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Line 227"/>
            <p:cNvSpPr>
              <a:spLocks noChangeAspect="1" noChangeShapeType="1"/>
            </p:cNvSpPr>
            <p:nvPr/>
          </p:nvSpPr>
          <p:spPr bwMode="auto">
            <a:xfrm flipV="1">
              <a:off x="6072981" y="2589213"/>
              <a:ext cx="6350" cy="36512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0" name="Line 228"/>
            <p:cNvSpPr>
              <a:spLocks noChangeAspect="1" noChangeShapeType="1"/>
            </p:cNvSpPr>
            <p:nvPr/>
          </p:nvSpPr>
          <p:spPr bwMode="auto">
            <a:xfrm flipV="1">
              <a:off x="6079331" y="2581275"/>
              <a:ext cx="6350" cy="7938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Line 229"/>
            <p:cNvSpPr>
              <a:spLocks noChangeAspect="1" noChangeShapeType="1"/>
            </p:cNvSpPr>
            <p:nvPr/>
          </p:nvSpPr>
          <p:spPr bwMode="auto">
            <a:xfrm>
              <a:off x="6085681" y="2581275"/>
              <a:ext cx="1587" cy="952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Line 230"/>
            <p:cNvSpPr>
              <a:spLocks noChangeAspect="1" noChangeShapeType="1"/>
            </p:cNvSpPr>
            <p:nvPr/>
          </p:nvSpPr>
          <p:spPr bwMode="auto">
            <a:xfrm flipV="1">
              <a:off x="6087268" y="2581275"/>
              <a:ext cx="1588" cy="952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Line 231"/>
            <p:cNvSpPr>
              <a:spLocks noChangeAspect="1" noChangeShapeType="1"/>
            </p:cNvSpPr>
            <p:nvPr/>
          </p:nvSpPr>
          <p:spPr bwMode="auto">
            <a:xfrm>
              <a:off x="6088856" y="2581275"/>
              <a:ext cx="1587" cy="254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4" name="Line 232"/>
            <p:cNvSpPr>
              <a:spLocks noChangeAspect="1" noChangeShapeType="1"/>
            </p:cNvSpPr>
            <p:nvPr/>
          </p:nvSpPr>
          <p:spPr bwMode="auto">
            <a:xfrm flipV="1">
              <a:off x="6090443" y="2578100"/>
              <a:ext cx="3175" cy="2857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Line 233"/>
            <p:cNvSpPr>
              <a:spLocks noChangeAspect="1" noChangeShapeType="1"/>
            </p:cNvSpPr>
            <p:nvPr/>
          </p:nvSpPr>
          <p:spPr bwMode="auto">
            <a:xfrm>
              <a:off x="6093618" y="2578100"/>
              <a:ext cx="1588" cy="11113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Line 234"/>
            <p:cNvSpPr>
              <a:spLocks noChangeAspect="1" noChangeShapeType="1"/>
            </p:cNvSpPr>
            <p:nvPr/>
          </p:nvSpPr>
          <p:spPr bwMode="auto">
            <a:xfrm flipV="1">
              <a:off x="6093618" y="2573338"/>
              <a:ext cx="1588" cy="1587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Line 235"/>
            <p:cNvSpPr>
              <a:spLocks noChangeAspect="1" noChangeShapeType="1"/>
            </p:cNvSpPr>
            <p:nvPr/>
          </p:nvSpPr>
          <p:spPr bwMode="auto">
            <a:xfrm>
              <a:off x="6093618" y="2573338"/>
              <a:ext cx="1588" cy="4762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Line 236"/>
            <p:cNvSpPr>
              <a:spLocks noChangeAspect="1" noChangeShapeType="1"/>
            </p:cNvSpPr>
            <p:nvPr/>
          </p:nvSpPr>
          <p:spPr bwMode="auto">
            <a:xfrm>
              <a:off x="6093618" y="2578100"/>
              <a:ext cx="1588" cy="11113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9" name="Line 237"/>
            <p:cNvSpPr>
              <a:spLocks noChangeAspect="1" noChangeShapeType="1"/>
            </p:cNvSpPr>
            <p:nvPr/>
          </p:nvSpPr>
          <p:spPr bwMode="auto">
            <a:xfrm flipV="1">
              <a:off x="6093618" y="2570163"/>
              <a:ext cx="1588" cy="1905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0" name="Line 238"/>
            <p:cNvSpPr>
              <a:spLocks noChangeAspect="1" noChangeShapeType="1"/>
            </p:cNvSpPr>
            <p:nvPr/>
          </p:nvSpPr>
          <p:spPr bwMode="auto">
            <a:xfrm>
              <a:off x="6093618" y="2570163"/>
              <a:ext cx="1588" cy="508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1" name="Line 239"/>
            <p:cNvSpPr>
              <a:spLocks noChangeAspect="1" noChangeShapeType="1"/>
            </p:cNvSpPr>
            <p:nvPr/>
          </p:nvSpPr>
          <p:spPr bwMode="auto">
            <a:xfrm flipH="1" flipV="1">
              <a:off x="6090443" y="2590800"/>
              <a:ext cx="3175" cy="30163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Line 240"/>
            <p:cNvSpPr>
              <a:spLocks noChangeAspect="1" noChangeShapeType="1"/>
            </p:cNvSpPr>
            <p:nvPr/>
          </p:nvSpPr>
          <p:spPr bwMode="auto">
            <a:xfrm>
              <a:off x="6090443" y="2590800"/>
              <a:ext cx="3175" cy="1905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3" name="Line 241"/>
            <p:cNvSpPr>
              <a:spLocks noChangeAspect="1" noChangeShapeType="1"/>
            </p:cNvSpPr>
            <p:nvPr/>
          </p:nvSpPr>
          <p:spPr bwMode="auto">
            <a:xfrm flipH="1">
              <a:off x="6088856" y="2609850"/>
              <a:ext cx="1587" cy="127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4" name="Line 242"/>
            <p:cNvSpPr>
              <a:spLocks noChangeAspect="1" noChangeShapeType="1"/>
            </p:cNvSpPr>
            <p:nvPr/>
          </p:nvSpPr>
          <p:spPr bwMode="auto">
            <a:xfrm>
              <a:off x="6088856" y="2622550"/>
              <a:ext cx="1587" cy="11113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Line 243"/>
            <p:cNvSpPr>
              <a:spLocks noChangeAspect="1" noChangeShapeType="1"/>
            </p:cNvSpPr>
            <p:nvPr/>
          </p:nvSpPr>
          <p:spPr bwMode="auto">
            <a:xfrm flipH="1">
              <a:off x="6087268" y="2633663"/>
              <a:ext cx="1588" cy="952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6" name="Line 244"/>
            <p:cNvSpPr>
              <a:spLocks noChangeAspect="1" noChangeShapeType="1"/>
            </p:cNvSpPr>
            <p:nvPr/>
          </p:nvSpPr>
          <p:spPr bwMode="auto">
            <a:xfrm flipH="1">
              <a:off x="6085681" y="2643188"/>
              <a:ext cx="1587" cy="4127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7" name="Line 245"/>
            <p:cNvSpPr>
              <a:spLocks noChangeAspect="1" noChangeShapeType="1"/>
            </p:cNvSpPr>
            <p:nvPr/>
          </p:nvSpPr>
          <p:spPr bwMode="auto">
            <a:xfrm flipH="1">
              <a:off x="6077743" y="2684463"/>
              <a:ext cx="7938" cy="1905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Line 246"/>
            <p:cNvSpPr>
              <a:spLocks noChangeAspect="1" noChangeShapeType="1"/>
            </p:cNvSpPr>
            <p:nvPr/>
          </p:nvSpPr>
          <p:spPr bwMode="auto">
            <a:xfrm flipH="1">
              <a:off x="6071393" y="2703513"/>
              <a:ext cx="6350" cy="39687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9" name="Line 247"/>
            <p:cNvSpPr>
              <a:spLocks noChangeAspect="1" noChangeShapeType="1"/>
            </p:cNvSpPr>
            <p:nvPr/>
          </p:nvSpPr>
          <p:spPr bwMode="auto">
            <a:xfrm flipH="1">
              <a:off x="6065043" y="2743200"/>
              <a:ext cx="6350" cy="52388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0" name="Line 248"/>
            <p:cNvSpPr>
              <a:spLocks noChangeAspect="1" noChangeShapeType="1"/>
            </p:cNvSpPr>
            <p:nvPr/>
          </p:nvSpPr>
          <p:spPr bwMode="auto">
            <a:xfrm flipH="1" flipV="1">
              <a:off x="6055518" y="2781300"/>
              <a:ext cx="9525" cy="14288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1" name="Line 249"/>
            <p:cNvSpPr>
              <a:spLocks noChangeAspect="1" noChangeShapeType="1"/>
            </p:cNvSpPr>
            <p:nvPr/>
          </p:nvSpPr>
          <p:spPr bwMode="auto">
            <a:xfrm flipH="1">
              <a:off x="6049168" y="2781300"/>
              <a:ext cx="6350" cy="100013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2" name="Line 250"/>
            <p:cNvSpPr>
              <a:spLocks noChangeAspect="1" noChangeShapeType="1"/>
            </p:cNvSpPr>
            <p:nvPr/>
          </p:nvSpPr>
          <p:spPr bwMode="auto">
            <a:xfrm flipH="1">
              <a:off x="6038056" y="2881313"/>
              <a:ext cx="11112" cy="5715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3" name="Line 251"/>
            <p:cNvSpPr>
              <a:spLocks noChangeAspect="1" noChangeShapeType="1"/>
            </p:cNvSpPr>
            <p:nvPr/>
          </p:nvSpPr>
          <p:spPr bwMode="auto">
            <a:xfrm flipH="1">
              <a:off x="6028531" y="2938463"/>
              <a:ext cx="9525" cy="61912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Line 252"/>
            <p:cNvSpPr>
              <a:spLocks noChangeAspect="1" noChangeShapeType="1"/>
            </p:cNvSpPr>
            <p:nvPr/>
          </p:nvSpPr>
          <p:spPr bwMode="auto">
            <a:xfrm flipH="1">
              <a:off x="6019006" y="3000375"/>
              <a:ext cx="9525" cy="9842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5" name="Line 253"/>
            <p:cNvSpPr>
              <a:spLocks noChangeAspect="1" noChangeShapeType="1"/>
            </p:cNvSpPr>
            <p:nvPr/>
          </p:nvSpPr>
          <p:spPr bwMode="auto">
            <a:xfrm flipH="1">
              <a:off x="6007893" y="3098800"/>
              <a:ext cx="11113" cy="77788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6" name="Line 254"/>
            <p:cNvSpPr>
              <a:spLocks noChangeAspect="1" noChangeShapeType="1"/>
            </p:cNvSpPr>
            <p:nvPr/>
          </p:nvSpPr>
          <p:spPr bwMode="auto">
            <a:xfrm flipH="1">
              <a:off x="5999956" y="3176588"/>
              <a:ext cx="7937" cy="762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7" name="Line 255"/>
            <p:cNvSpPr>
              <a:spLocks noChangeAspect="1" noChangeShapeType="1"/>
            </p:cNvSpPr>
            <p:nvPr/>
          </p:nvSpPr>
          <p:spPr bwMode="auto">
            <a:xfrm flipH="1">
              <a:off x="5988843" y="3252788"/>
              <a:ext cx="11113" cy="5397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8" name="Line 256"/>
            <p:cNvSpPr>
              <a:spLocks noChangeAspect="1" noChangeShapeType="1"/>
            </p:cNvSpPr>
            <p:nvPr/>
          </p:nvSpPr>
          <p:spPr bwMode="auto">
            <a:xfrm flipH="1">
              <a:off x="5977731" y="3306763"/>
              <a:ext cx="11112" cy="11747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9" name="Line 257"/>
            <p:cNvSpPr>
              <a:spLocks noChangeAspect="1" noChangeShapeType="1"/>
            </p:cNvSpPr>
            <p:nvPr/>
          </p:nvSpPr>
          <p:spPr bwMode="auto">
            <a:xfrm flipH="1">
              <a:off x="5963443" y="3424238"/>
              <a:ext cx="14288" cy="8255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Line 258"/>
            <p:cNvSpPr>
              <a:spLocks noChangeAspect="1" noChangeShapeType="1"/>
            </p:cNvSpPr>
            <p:nvPr/>
          </p:nvSpPr>
          <p:spPr bwMode="auto">
            <a:xfrm flipH="1">
              <a:off x="5952331" y="3506788"/>
              <a:ext cx="11112" cy="1143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1" name="Line 259"/>
            <p:cNvSpPr>
              <a:spLocks noChangeAspect="1" noChangeShapeType="1"/>
            </p:cNvSpPr>
            <p:nvPr/>
          </p:nvSpPr>
          <p:spPr bwMode="auto">
            <a:xfrm flipH="1">
              <a:off x="5936456" y="3621088"/>
              <a:ext cx="15875" cy="1016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2" name="Line 260"/>
            <p:cNvSpPr>
              <a:spLocks noChangeAspect="1" noChangeShapeType="1"/>
            </p:cNvSpPr>
            <p:nvPr/>
          </p:nvSpPr>
          <p:spPr bwMode="auto">
            <a:xfrm flipH="1">
              <a:off x="5922168" y="3722688"/>
              <a:ext cx="14288" cy="9842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3" name="Line 261"/>
            <p:cNvSpPr>
              <a:spLocks noChangeAspect="1" noChangeShapeType="1"/>
            </p:cNvSpPr>
            <p:nvPr/>
          </p:nvSpPr>
          <p:spPr bwMode="auto">
            <a:xfrm flipH="1">
              <a:off x="5911056" y="3821113"/>
              <a:ext cx="11112" cy="74612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4" name="Line 262"/>
            <p:cNvSpPr>
              <a:spLocks noChangeAspect="1" noChangeShapeType="1"/>
            </p:cNvSpPr>
            <p:nvPr/>
          </p:nvSpPr>
          <p:spPr bwMode="auto">
            <a:xfrm flipH="1">
              <a:off x="5896768" y="3895725"/>
              <a:ext cx="14288" cy="93663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5" name="Line 263"/>
            <p:cNvSpPr>
              <a:spLocks noChangeAspect="1" noChangeShapeType="1"/>
            </p:cNvSpPr>
            <p:nvPr/>
          </p:nvSpPr>
          <p:spPr bwMode="auto">
            <a:xfrm flipH="1">
              <a:off x="5880893" y="3989388"/>
              <a:ext cx="15875" cy="74612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6" name="Line 264"/>
            <p:cNvSpPr>
              <a:spLocks noChangeAspect="1" noChangeShapeType="1"/>
            </p:cNvSpPr>
            <p:nvPr/>
          </p:nvSpPr>
          <p:spPr bwMode="auto">
            <a:xfrm flipH="1">
              <a:off x="5868193" y="4064000"/>
              <a:ext cx="12700" cy="6985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7" name="Line 265"/>
            <p:cNvSpPr>
              <a:spLocks noChangeAspect="1" noChangeShapeType="1"/>
            </p:cNvSpPr>
            <p:nvPr/>
          </p:nvSpPr>
          <p:spPr bwMode="auto">
            <a:xfrm flipH="1">
              <a:off x="5849143" y="4133850"/>
              <a:ext cx="19050" cy="58738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8" name="Line 266"/>
            <p:cNvSpPr>
              <a:spLocks noChangeAspect="1" noChangeShapeType="1"/>
            </p:cNvSpPr>
            <p:nvPr/>
          </p:nvSpPr>
          <p:spPr bwMode="auto">
            <a:xfrm flipH="1">
              <a:off x="5830093" y="4192588"/>
              <a:ext cx="19050" cy="508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9" name="Line 267"/>
            <p:cNvSpPr>
              <a:spLocks noChangeAspect="1" noChangeShapeType="1"/>
            </p:cNvSpPr>
            <p:nvPr/>
          </p:nvSpPr>
          <p:spPr bwMode="auto">
            <a:xfrm flipH="1">
              <a:off x="5812631" y="4243388"/>
              <a:ext cx="17462" cy="80962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0" name="Line 268"/>
            <p:cNvSpPr>
              <a:spLocks noChangeAspect="1" noChangeShapeType="1"/>
            </p:cNvSpPr>
            <p:nvPr/>
          </p:nvSpPr>
          <p:spPr bwMode="auto">
            <a:xfrm flipH="1" flipV="1">
              <a:off x="5791993" y="4321175"/>
              <a:ext cx="20638" cy="317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1" name="Line 269"/>
            <p:cNvSpPr>
              <a:spLocks noChangeAspect="1" noChangeShapeType="1"/>
            </p:cNvSpPr>
            <p:nvPr/>
          </p:nvSpPr>
          <p:spPr bwMode="auto">
            <a:xfrm flipH="1">
              <a:off x="5771356" y="4321175"/>
              <a:ext cx="20637" cy="33338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2" name="Line 270"/>
            <p:cNvSpPr>
              <a:spLocks noChangeAspect="1" noChangeShapeType="1"/>
            </p:cNvSpPr>
            <p:nvPr/>
          </p:nvSpPr>
          <p:spPr bwMode="auto">
            <a:xfrm flipH="1" flipV="1">
              <a:off x="5745956" y="4341813"/>
              <a:ext cx="25400" cy="12700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3" name="Line 271"/>
            <p:cNvSpPr>
              <a:spLocks noChangeAspect="1" noChangeShapeType="1"/>
            </p:cNvSpPr>
            <p:nvPr/>
          </p:nvSpPr>
          <p:spPr bwMode="auto">
            <a:xfrm flipH="1">
              <a:off x="5720556" y="4341813"/>
              <a:ext cx="25400" cy="41275"/>
            </a:xfrm>
            <a:prstGeom prst="line">
              <a:avLst/>
            </a:prstGeom>
            <a:noFill/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4" name="Rectangle 73"/>
            <p:cNvSpPr>
              <a:spLocks noChangeAspect="1" noChangeArrowheads="1"/>
            </p:cNvSpPr>
            <p:nvPr/>
          </p:nvSpPr>
          <p:spPr bwMode="auto">
            <a:xfrm>
              <a:off x="3648868" y="1957388"/>
              <a:ext cx="13017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r>
                <a:rPr lang="en-US" sz="1100" b="1" dirty="0">
                  <a:solidFill>
                    <a:srgbClr val="00FFFF"/>
                  </a:solidFill>
                  <a:latin typeface="Arial" charset="0"/>
                </a:rPr>
                <a:t>GOOD Crimp Curve</a:t>
              </a:r>
              <a:endParaRPr lang="en-US" dirty="0"/>
            </a:p>
          </p:txBody>
        </p:sp>
        <p:sp>
          <p:nvSpPr>
            <p:cNvPr id="75" name="Line 278"/>
            <p:cNvSpPr>
              <a:spLocks noChangeAspect="1" noChangeShapeType="1"/>
            </p:cNvSpPr>
            <p:nvPr/>
          </p:nvSpPr>
          <p:spPr bwMode="auto">
            <a:xfrm flipH="1">
              <a:off x="5888831" y="2844800"/>
              <a:ext cx="163512" cy="1252538"/>
            </a:xfrm>
            <a:prstGeom prst="line">
              <a:avLst/>
            </a:prstGeom>
            <a:noFill/>
            <a:ln w="25400">
              <a:solidFill>
                <a:srgbClr val="0080F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6" name="Text Box 285"/>
            <p:cNvSpPr txBox="1">
              <a:spLocks noChangeArrowheads="1"/>
            </p:cNvSpPr>
            <p:nvPr/>
          </p:nvSpPr>
          <p:spPr bwMode="auto">
            <a:xfrm>
              <a:off x="3347243" y="3324225"/>
              <a:ext cx="2314575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r>
                <a:rPr lang="en-US" sz="1100">
                  <a:solidFill>
                    <a:schemeClr val="bg1"/>
                  </a:solidFill>
                  <a:latin typeface="Arial" charset="0"/>
                </a:rPr>
                <a:t>Spring-back area of curve used to </a:t>
              </a:r>
              <a:br>
                <a:rPr lang="en-US" sz="1100">
                  <a:solidFill>
                    <a:schemeClr val="bg1"/>
                  </a:solidFill>
                  <a:latin typeface="Arial" charset="0"/>
                </a:rPr>
              </a:br>
              <a:r>
                <a:rPr lang="en-US" sz="1100">
                  <a:solidFill>
                    <a:schemeClr val="bg1"/>
                  </a:solidFill>
                  <a:latin typeface="Arial" charset="0"/>
                </a:rPr>
                <a:t>determine crimp height</a:t>
              </a:r>
            </a:p>
          </p:txBody>
        </p:sp>
        <p:sp>
          <p:nvSpPr>
            <p:cNvPr id="77" name="Text Box 287"/>
            <p:cNvSpPr txBox="1">
              <a:spLocks noChangeArrowheads="1"/>
            </p:cNvSpPr>
            <p:nvPr/>
          </p:nvSpPr>
          <p:spPr bwMode="auto">
            <a:xfrm>
              <a:off x="6133306" y="4531029"/>
              <a:ext cx="191255" cy="328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itchFamily="18" charset="0"/>
                  <a:ea typeface="+mn-ea"/>
                  <a:cs typeface="+mn-cs"/>
                </a:defRPr>
              </a:lvl9pPr>
            </a:lstStyle>
            <a:p>
              <a:endParaRPr lang="en-US" sz="1100" dirty="0">
                <a:latin typeface="Arial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76200" y="0"/>
            <a:ext cx="2839840" cy="6934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114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12819" y="762000"/>
            <a:ext cx="5618360" cy="5661260"/>
          </a:xfrm>
        </p:spPr>
        <p:txBody>
          <a:bodyPr>
            <a:normAutofit/>
          </a:bodyPr>
          <a:lstStyle/>
          <a:p>
            <a:pPr marL="1588" indent="-1588">
              <a:spcAft>
                <a:spcPts val="1200"/>
              </a:spcAft>
              <a:buNone/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We design and manufacture for the following markets:</a:t>
            </a:r>
          </a:p>
          <a:p>
            <a:pPr>
              <a:spcAft>
                <a:spcPts val="1200"/>
              </a:spcAft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Automotive</a:t>
            </a:r>
          </a:p>
          <a:p>
            <a:pPr>
              <a:spcAft>
                <a:spcPts val="1200"/>
              </a:spcAft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Medical</a:t>
            </a:r>
          </a:p>
          <a:p>
            <a:pPr>
              <a:spcAft>
                <a:spcPts val="1200"/>
              </a:spcAft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Defense </a:t>
            </a:r>
          </a:p>
          <a:p>
            <a:pPr>
              <a:spcAft>
                <a:spcPts val="1200"/>
              </a:spcAft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Industrial</a:t>
            </a:r>
          </a:p>
          <a:p>
            <a:pPr>
              <a:spcAft>
                <a:spcPts val="1200"/>
              </a:spcAft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Agriculture </a:t>
            </a:r>
          </a:p>
          <a:p>
            <a:pPr>
              <a:spcAft>
                <a:spcPts val="1200"/>
              </a:spcAft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Power Supply Systems</a:t>
            </a:r>
          </a:p>
          <a:p>
            <a:pPr>
              <a:spcAft>
                <a:spcPts val="1200"/>
              </a:spcAft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Test and Measurement Systems</a:t>
            </a:r>
            <a:endParaRPr lang="en-US" sz="18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 algn="ctr">
              <a:spcAft>
                <a:spcPts val="1200"/>
              </a:spcAft>
              <a:buNone/>
            </a:pPr>
            <a:r>
              <a:rPr lang="en-US" sz="1800" b="1" i="1" dirty="0" smtClean="0">
                <a:latin typeface="Times New Roman" charset="0"/>
                <a:ea typeface="Times New Roman" charset="0"/>
                <a:cs typeface="Times New Roman" charset="0"/>
              </a:rPr>
              <a:t>Need something you don’t see here? </a:t>
            </a:r>
          </a:p>
          <a:p>
            <a:pPr marL="1588" indent="-1588" algn="ctr">
              <a:spcAft>
                <a:spcPts val="1200"/>
              </a:spcAft>
              <a:buNone/>
            </a:pPr>
            <a:r>
              <a:rPr lang="en-US" sz="1800" b="1" i="1" dirty="0" smtClean="0">
                <a:latin typeface="Times New Roman" charset="0"/>
                <a:ea typeface="Times New Roman" charset="0"/>
                <a:cs typeface="Times New Roman" charset="0"/>
              </a:rPr>
              <a:t>We can do that too! </a:t>
            </a:r>
          </a:p>
          <a:p>
            <a:pPr marL="1588" indent="-1588" algn="ctr">
              <a:spcAft>
                <a:spcPts val="1200"/>
              </a:spcAft>
              <a:buNone/>
            </a:pPr>
            <a:r>
              <a:rPr lang="en-US" sz="1800" b="1" i="1" dirty="0" smtClean="0">
                <a:latin typeface="Times New Roman" charset="0"/>
                <a:ea typeface="Times New Roman" charset="0"/>
                <a:cs typeface="Times New Roman" charset="0"/>
              </a:rPr>
              <a:t>We specialize in customized projects! </a:t>
            </a:r>
            <a:endParaRPr lang="en-US" sz="1800" b="1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4521" y="539859"/>
            <a:ext cx="24383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Industry Served</a:t>
            </a:r>
            <a:endParaRPr lang="en-US" sz="28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76200" y="0"/>
            <a:ext cx="2839840" cy="6934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964361" y="304800"/>
            <a:ext cx="5866818" cy="6324600"/>
          </a:xfrm>
        </p:spPr>
        <p:txBody>
          <a:bodyPr>
            <a:normAutofit/>
          </a:bodyPr>
          <a:lstStyle/>
          <a:p>
            <a:pPr marL="1588" indent="-1588">
              <a:spcAft>
                <a:spcPts val="1200"/>
              </a:spcAft>
              <a:buNone/>
            </a:pPr>
            <a:endParaRPr lang="en-US" sz="14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Custom </a:t>
            </a: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Designs to fit every need</a:t>
            </a: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sz="18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endParaRPr lang="en-US" sz="18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endParaRPr lang="en-US" sz="18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endParaRPr lang="en-US" sz="18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endParaRPr lang="en-US" sz="18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endParaRPr lang="en-US" sz="24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endParaRPr lang="en-US" sz="24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endParaRPr lang="en-US" sz="18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endParaRPr lang="en-US" sz="48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1588" indent="-1588">
              <a:spcAft>
                <a:spcPts val="1200"/>
              </a:spcAft>
              <a:buNone/>
            </a:pP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W</a:t>
            </a:r>
            <a:r>
              <a:rPr lang="en-US" sz="1800" b="1" dirty="0" smtClean="0">
                <a:latin typeface="Times New Roman" charset="0"/>
                <a:ea typeface="Times New Roman" charset="0"/>
                <a:cs typeface="Times New Roman" charset="0"/>
              </a:rPr>
              <a:t>e’re certified!</a:t>
            </a:r>
            <a:endParaRPr lang="en-US" sz="1800" b="1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4521" y="539859"/>
            <a:ext cx="24383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sz="2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omplex Designs to </a:t>
            </a:r>
            <a:r>
              <a:rPr lang="en-US" sz="27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2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implify </a:t>
            </a:r>
            <a:r>
              <a:rPr lang="en-US" sz="27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Y</a:t>
            </a:r>
            <a:r>
              <a:rPr lang="en-US" sz="2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our </a:t>
            </a:r>
            <a:r>
              <a:rPr lang="en-US" sz="27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2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rocesses</a:t>
            </a:r>
            <a:endParaRPr lang="en-US" sz="27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5596863"/>
            <a:ext cx="975917" cy="9759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899" y="5596864"/>
            <a:ext cx="925843" cy="9582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742" y="1237682"/>
            <a:ext cx="2982891" cy="20614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33"/>
          <a:stretch/>
        </p:blipFill>
        <p:spPr>
          <a:xfrm>
            <a:off x="2894757" y="4383255"/>
            <a:ext cx="3123918" cy="8433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742" y="3276600"/>
            <a:ext cx="2972494" cy="19500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542" y="1237682"/>
            <a:ext cx="3124200" cy="14171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642" y="2649817"/>
            <a:ext cx="2832100" cy="175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52810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634" y="804704"/>
            <a:ext cx="2188607" cy="13592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02658"/>
            <a:ext cx="2467444" cy="5117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34244" y="39118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336699"/>
                </a:solidFill>
                <a:latin typeface="Arial Black" pitchFamily="34" charset="0"/>
              </a:rPr>
              <a:t>Long term Relationships</a:t>
            </a:r>
            <a:endParaRPr lang="en-US" sz="2800" dirty="0">
              <a:solidFill>
                <a:srgbClr val="336699"/>
              </a:solidFill>
              <a:latin typeface="Arial Black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598" y="2360934"/>
            <a:ext cx="2851364" cy="7556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174" y="3543173"/>
            <a:ext cx="2231775" cy="8927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295" y="4169399"/>
            <a:ext cx="1492677" cy="14210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663" y="4100701"/>
            <a:ext cx="1517751" cy="12387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549186"/>
            <a:ext cx="2324063" cy="10980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700" y="2293580"/>
            <a:ext cx="1059709" cy="10597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82566"/>
            <a:ext cx="1506625" cy="101410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300" y="3251968"/>
            <a:ext cx="1896025" cy="91743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37" y="5534651"/>
            <a:ext cx="2514600" cy="7014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252" y="1501998"/>
            <a:ext cx="2422875" cy="56975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67" y="1653584"/>
            <a:ext cx="1485770" cy="127999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313" y="5366457"/>
            <a:ext cx="2181841" cy="124692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924" y="5472847"/>
            <a:ext cx="2021025" cy="118454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22DC-211B-4120-B7D2-74B56CC995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660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lex-Cable Wire &amp; Cable Harness Products" id="{55F84591-5402-E24B-A5C3-16F710E0C503}" vid="{A27669FC-5591-6F43-A8A9-31B35A25B0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Flex-Cable Wire &amp; Cable Harness Products</Template>
  <TotalTime>218</TotalTime>
  <Words>313</Words>
  <Application>Microsoft Macintosh PowerPoint</Application>
  <PresentationFormat>On-screen Show (4:3)</PresentationFormat>
  <Paragraphs>111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Flex-Cable works closely with you from the design phase through finished product.  Our experienced staff puts a wealth of industry knowledge into every wire and cable harness assembly solution.  Flex-Cable can help you produce or recreate a wire harness assembly to optimize productivity and boost efficiency.   Prototype, production and rapid development services available.</vt:lpstr>
      <vt:lpstr>Services and Capabilities</vt:lpstr>
      <vt:lpstr>  Quality Inspection</vt:lpstr>
      <vt:lpstr>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Valentina Nuculaj</dc:creator>
  <cp:lastModifiedBy>Valentina Nuculaj</cp:lastModifiedBy>
  <cp:revision>2</cp:revision>
  <cp:lastPrinted>2017-03-06T20:02:49Z</cp:lastPrinted>
  <dcterms:created xsi:type="dcterms:W3CDTF">2017-03-06T20:38:41Z</dcterms:created>
  <dcterms:modified xsi:type="dcterms:W3CDTF">2017-03-13T16:58:55Z</dcterms:modified>
</cp:coreProperties>
</file>